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4" r:id="rId7"/>
    <p:sldId id="265" r:id="rId8"/>
    <p:sldId id="266" r:id="rId9"/>
    <p:sldId id="271" r:id="rId10"/>
    <p:sldId id="267" r:id="rId11"/>
    <p:sldId id="272" r:id="rId12"/>
    <p:sldId id="273" r:id="rId13"/>
    <p:sldId id="274" r:id="rId14"/>
    <p:sldId id="275" r:id="rId15"/>
    <p:sldId id="276" r:id="rId16"/>
    <p:sldId id="277" r:id="rId17"/>
    <p:sldId id="278" r:id="rId18"/>
    <p:sldId id="279" r:id="rId19"/>
    <p:sldId id="280" r:id="rId20"/>
    <p:sldId id="261" r:id="rId21"/>
    <p:sldId id="262" r:id="rId22"/>
    <p:sldId id="263" r:id="rId23"/>
    <p:sldId id="281" r:id="rId24"/>
    <p:sldId id="282" r:id="rId25"/>
    <p:sldId id="284" r:id="rId26"/>
    <p:sldId id="285" r:id="rId27"/>
    <p:sldId id="283" r:id="rId28"/>
    <p:sldId id="270" r:id="rId29"/>
    <p:sldId id="268" r:id="rId30"/>
    <p:sldId id="287" r:id="rId31"/>
    <p:sldId id="292" r:id="rId32"/>
    <p:sldId id="286" r:id="rId33"/>
    <p:sldId id="269" r:id="rId34"/>
    <p:sldId id="289" r:id="rId35"/>
    <p:sldId id="290" r:id="rId36"/>
    <p:sldId id="291"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viewProps" Target="view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ableStyles" Target="tableStyles.xml"/><Relationship Id="rId4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87C4D-3F8E-D84A-B408-FB83CA605634}" type="datetimeFigureOut">
              <a:rPr lang="en-US" smtClean="0"/>
              <a:pPr/>
              <a:t>5/10/11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21E3E-4DE8-D84D-AA41-F6891C7C08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right, let me begin by admitting that the more I read from</a:t>
            </a:r>
            <a:r>
              <a:rPr lang="en-US" baseline="0" dirty="0" smtClean="0"/>
              <a:t> these chapters, the more things I discovered that I didn’t really understand.  So, please bear with me if I say things in this presentation that are patently false.</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something looking more like a salient object than the salient object looks like it.  Say you had the Statue</a:t>
            </a:r>
            <a:r>
              <a:rPr lang="en-US" baseline="0" dirty="0" smtClean="0"/>
              <a:t> of liberty, and a similar large statue of a woman, the other statue might be judged more like the statue of liberty than vice versa.</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if people know what a spectrum looks like.</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a:t>
            </a:r>
            <a:r>
              <a:rPr lang="en-US" baseline="0" dirty="0" smtClean="0"/>
              <a:t> convex cones are closed under concatenation and positive scaling, which is why they are called ‘cones’.  When mapping them onto relevant vector spaces, a property is added to keep the vector space to only the size of the convex cone.</a:t>
            </a:r>
          </a:p>
          <a:p>
            <a:endParaRPr lang="en-US" baseline="0" dirty="0" smtClean="0"/>
          </a:p>
          <a:p>
            <a:r>
              <a:rPr lang="en-US" baseline="0" dirty="0" smtClean="0"/>
              <a:t>Draw the convex cone</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usual statement of the Law of</a:t>
            </a:r>
            <a:r>
              <a:rPr lang="en-US" baseline="0" dirty="0" smtClean="0"/>
              <a:t> </a:t>
            </a:r>
            <a:r>
              <a:rPr lang="en-US" baseline="0" dirty="0" err="1" smtClean="0"/>
              <a:t>Trichromacy</a:t>
            </a:r>
            <a:r>
              <a:rPr lang="en-US" baseline="0" dirty="0" smtClean="0"/>
              <a:t> is the following </a:t>
            </a:r>
            <a:r>
              <a:rPr lang="en-US" baseline="0" dirty="0" err="1" smtClean="0"/>
              <a:t>i</a:t>
            </a:r>
            <a:r>
              <a:rPr lang="en-US" baseline="0" dirty="0" smtClean="0"/>
              <a:t>) Given any four lights, either a linear combination of three of them can be found that matches the fourth, or a linear combination of two of them matches a linear combination of the other two ii) there exist three lights such that no linear combination of any two of them matches the third.’</a:t>
            </a:r>
          </a:p>
          <a:p>
            <a:endParaRPr lang="en-US" baseline="0" dirty="0" smtClean="0"/>
          </a:p>
          <a:p>
            <a:r>
              <a:rPr lang="en-US" baseline="0" dirty="0" smtClean="0"/>
              <a:t>So, one thing I’d like to note at this point.  It is </a:t>
            </a:r>
            <a:r>
              <a:rPr lang="en-US" baseline="0" dirty="0" err="1" smtClean="0"/>
              <a:t>clea</a:t>
            </a:r>
            <a:r>
              <a:rPr lang="en-US" baseline="0" dirty="0" smtClean="0"/>
              <a:t> what A is for force measurements, it’s a set of force magnitude combinations.</a:t>
            </a:r>
          </a:p>
          <a:p>
            <a:endParaRPr lang="en-US" baseline="0" dirty="0" smtClean="0"/>
          </a:p>
          <a:p>
            <a:r>
              <a:rPr lang="en-US" baseline="0" dirty="0" smtClean="0"/>
              <a:t>For color, it seems like maybe it can be two things, but I’m not very clear on this point.  Either A, is a cross of lights (</a:t>
            </a:r>
            <a:r>
              <a:rPr lang="en-US" baseline="0" dirty="0" err="1" smtClean="0"/>
              <a:t>a,b</a:t>
            </a:r>
            <a:r>
              <a:rPr lang="en-US" baseline="0" dirty="0" smtClean="0"/>
              <a:t>) etc, or it is just lights.</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the cone</a:t>
            </a:r>
            <a:r>
              <a:rPr lang="en-US" baseline="0" dirty="0" smtClean="0"/>
              <a:t> again.  Proper </a:t>
            </a:r>
            <a:r>
              <a:rPr lang="en-US" baseline="0" dirty="0" err="1" smtClean="0"/>
              <a:t>Grassmann</a:t>
            </a:r>
            <a:r>
              <a:rPr lang="en-US" baseline="0" dirty="0" smtClean="0"/>
              <a:t> structures won’t have a 0 element – improper ones will</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given color matching data from a normal type, and 2 </a:t>
            </a:r>
            <a:r>
              <a:rPr lang="en-US" dirty="0" err="1" smtClean="0"/>
              <a:t>dichromat</a:t>
            </a:r>
            <a:r>
              <a:rPr lang="en-US" baseline="0" dirty="0" smtClean="0"/>
              <a:t> types, the data from the 3</a:t>
            </a:r>
            <a:r>
              <a:rPr lang="en-US" baseline="30000" dirty="0" smtClean="0"/>
              <a:t>rd</a:t>
            </a:r>
            <a:r>
              <a:rPr lang="en-US" baseline="0" dirty="0" smtClean="0"/>
              <a:t> type can be inferred.</a:t>
            </a:r>
          </a:p>
          <a:p>
            <a:endParaRPr lang="en-US" baseline="0" dirty="0" smtClean="0"/>
          </a:p>
          <a:p>
            <a:r>
              <a:rPr lang="en-US" baseline="0" dirty="0" smtClean="0"/>
              <a:t>What does this tell us?  Well, it makes clear that there really are three independent color codes for humans – and when one of them is offline, the color experience of the observer consists of the input from the 2 other codes.  So, as I mentioned before there are things we can add to the basic </a:t>
            </a:r>
            <a:r>
              <a:rPr lang="en-US" baseline="0" dirty="0" err="1" smtClean="0"/>
              <a:t>Grassmann</a:t>
            </a:r>
            <a:r>
              <a:rPr lang="en-US" baseline="0" dirty="0" smtClean="0"/>
              <a:t> structure, and an account of how the three color codes relate to each other and combine to create normal vision is one of these things.</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thing relates to cancellation properties of colored light.</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ax 2 can fail when the observer can’t tell the difference b/w distinct stimuli, then use equivalence classes, ax 3 can fail if observers are more likely to think that </a:t>
            </a:r>
            <a:r>
              <a:rPr lang="en-US" baseline="0" dirty="0" err="1" smtClean="0"/>
              <a:t>b</a:t>
            </a:r>
            <a:r>
              <a:rPr lang="en-US" baseline="0" dirty="0" smtClean="0"/>
              <a:t> is a, than to think that a is </a:t>
            </a:r>
            <a:r>
              <a:rPr lang="en-US" baseline="0" dirty="0" err="1" smtClean="0"/>
              <a:t>b</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Factorial structures will show up</a:t>
            </a:r>
            <a:r>
              <a:rPr lang="en-US" baseline="0" dirty="0" smtClean="0"/>
              <a:t> once we get to multidimensionality.</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METRIC, RECALL, is a function from a set crossed with itself onto say the </a:t>
            </a:r>
            <a:r>
              <a:rPr lang="en-US" baseline="0" dirty="0" err="1" smtClean="0"/>
              <a:t>reals</a:t>
            </a:r>
            <a:r>
              <a:rPr lang="en-US" baseline="0" dirty="0" smtClean="0"/>
              <a:t>, such that (</a:t>
            </a:r>
            <a:r>
              <a:rPr lang="en-US" baseline="0" dirty="0" err="1" smtClean="0"/>
              <a:t>x,x</a:t>
            </a:r>
            <a:r>
              <a:rPr lang="en-US" baseline="0" dirty="0" smtClean="0"/>
              <a:t>) = 0, (</a:t>
            </a:r>
            <a:r>
              <a:rPr lang="en-US" baseline="0" dirty="0" err="1" smtClean="0"/>
              <a:t>x,y</a:t>
            </a:r>
            <a:r>
              <a:rPr lang="en-US" baseline="0" dirty="0" smtClean="0"/>
              <a:t>) &gt; 0, (</a:t>
            </a:r>
            <a:r>
              <a:rPr lang="en-US" baseline="0" dirty="0" err="1" smtClean="0"/>
              <a:t>x,y</a:t>
            </a:r>
            <a:r>
              <a:rPr lang="en-US" baseline="0" dirty="0" smtClean="0"/>
              <a:t>) = (</a:t>
            </a:r>
            <a:r>
              <a:rPr lang="en-US" baseline="0" dirty="0" err="1" smtClean="0"/>
              <a:t>y,x</a:t>
            </a:r>
            <a:r>
              <a:rPr lang="en-US" baseline="0" dirty="0" smtClean="0"/>
              <a:t>), and (</a:t>
            </a:r>
            <a:r>
              <a:rPr lang="en-US" baseline="0" dirty="0" err="1" smtClean="0"/>
              <a:t>x,y</a:t>
            </a:r>
            <a:r>
              <a:rPr lang="en-US" baseline="0" dirty="0" smtClean="0"/>
              <a:t>) + (</a:t>
            </a:r>
            <a:r>
              <a:rPr lang="en-US" baseline="0" dirty="0" err="1" smtClean="0"/>
              <a:t>y,z</a:t>
            </a:r>
            <a:r>
              <a:rPr lang="en-US" baseline="0" dirty="0" smtClean="0"/>
              <a:t>)&gt;= (</a:t>
            </a:r>
            <a:r>
              <a:rPr lang="en-US" baseline="0" dirty="0" err="1" smtClean="0"/>
              <a:t>x,z</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exponential metric is not additive.</a:t>
            </a:r>
          </a:p>
          <a:p>
            <a:r>
              <a:rPr lang="en-US" baseline="0" dirty="0" smtClean="0"/>
              <a:t>I don’t know why you need the solvability condition to get this Theorem.</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example of a </a:t>
            </a:r>
            <a:r>
              <a:rPr lang="en-US" dirty="0" err="1" smtClean="0"/>
              <a:t>segmentally</a:t>
            </a:r>
            <a:r>
              <a:rPr lang="en-US" dirty="0" smtClean="0"/>
              <a:t> additive metric would be, say, Euclidean space</a:t>
            </a:r>
          </a:p>
          <a:p>
            <a:endParaRPr lang="en-US" dirty="0" smtClean="0"/>
          </a:p>
          <a:p>
            <a:r>
              <a:rPr lang="en-US" dirty="0" smtClean="0"/>
              <a:t>Why the no smallest distance thing?  And</a:t>
            </a:r>
            <a:r>
              <a:rPr lang="en-US" baseline="0" dirty="0" smtClean="0"/>
              <a:t> no infinite Cauchy sequence?</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back to example -  factorial proximity structures </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form of this metric can be broken</a:t>
            </a:r>
            <a:r>
              <a:rPr lang="en-US" baseline="0" dirty="0" smtClean="0"/>
              <a:t> down into the component parts as mentioned – certain assumptions about the proximity space in question are necessary in order to represent it with a metric that meets each one of these assumptions.</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note that we have a theorem stating that for such a structure, there is a function that will represent it and preserve the distance ordering relationship.</a:t>
            </a:r>
            <a:endParaRPr lang="en-US" dirty="0"/>
          </a:p>
        </p:txBody>
      </p:sp>
      <p:sp>
        <p:nvSpPr>
          <p:cNvPr id="4" name="Slide Number Placeholder 3"/>
          <p:cNvSpPr>
            <a:spLocks noGrp="1"/>
          </p:cNvSpPr>
          <p:nvPr>
            <p:ph type="sldNum" sz="quarter" idx="10"/>
          </p:nvPr>
        </p:nvSpPr>
        <p:spPr/>
        <p:txBody>
          <a:bodyPr/>
          <a:lstStyle/>
          <a:p>
            <a:fld id="{D7C21E3E-4DE8-D84D-AA41-F6891C7C084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BF2AA1D-BC16-8B48-8804-B3A898EEE181}" type="datetimeFigureOut">
              <a:rPr lang="en-US" smtClean="0"/>
              <a:pPr/>
              <a:t>5/10/11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9A0C522-081A-7444-AC88-E53D00C60E0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2AA1D-BC16-8B48-8804-B3A898EEE181}" type="datetimeFigureOut">
              <a:rPr lang="en-US" smtClean="0"/>
              <a:pPr/>
              <a:t>5/10/11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0C522-081A-7444-AC88-E53D00C60E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2AA1D-BC16-8B48-8804-B3A898EEE181}" type="datetimeFigureOut">
              <a:rPr lang="en-US" smtClean="0"/>
              <a:pPr/>
              <a:t>5/10/11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0C522-081A-7444-AC88-E53D00C60E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F2AA1D-BC16-8B48-8804-B3A898EEE181}" type="datetimeFigureOut">
              <a:rPr lang="en-US" smtClean="0"/>
              <a:pPr/>
              <a:t>5/10/11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0C522-081A-7444-AC88-E53D00C60E0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F2AA1D-BC16-8B48-8804-B3A898EEE181}" type="datetimeFigureOut">
              <a:rPr lang="en-US" smtClean="0"/>
              <a:pPr/>
              <a:t>5/10/11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9A0C522-081A-7444-AC88-E53D00C60E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F2AA1D-BC16-8B48-8804-B3A898EEE181}" type="datetimeFigureOut">
              <a:rPr lang="en-US" smtClean="0"/>
              <a:pPr/>
              <a:t>5/10/11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0C522-081A-7444-AC88-E53D00C60E0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F2AA1D-BC16-8B48-8804-B3A898EEE181}" type="datetimeFigureOut">
              <a:rPr lang="en-US" smtClean="0"/>
              <a:pPr/>
              <a:t>5/10/11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0C522-081A-7444-AC88-E53D00C60E0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F2AA1D-BC16-8B48-8804-B3A898EEE181}" type="datetimeFigureOut">
              <a:rPr lang="en-US" smtClean="0"/>
              <a:pPr/>
              <a:t>5/10/11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0C522-081A-7444-AC88-E53D00C60E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2AA1D-BC16-8B48-8804-B3A898EEE181}" type="datetimeFigureOut">
              <a:rPr lang="en-US" smtClean="0"/>
              <a:pPr/>
              <a:t>5/10/11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0C522-081A-7444-AC88-E53D00C60E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F2AA1D-BC16-8B48-8804-B3A898EEE181}" type="datetimeFigureOut">
              <a:rPr lang="en-US" smtClean="0"/>
              <a:pPr/>
              <a:t>5/10/11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0C522-081A-7444-AC88-E53D00C60E0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F2AA1D-BC16-8B48-8804-B3A898EEE181}" type="datetimeFigureOut">
              <a:rPr lang="en-US" smtClean="0"/>
              <a:pPr/>
              <a:t>5/10/11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9A0C522-081A-7444-AC88-E53D00C60E0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F2AA1D-BC16-8B48-8804-B3A898EEE181}" type="datetimeFigureOut">
              <a:rPr lang="en-US" smtClean="0"/>
              <a:pPr/>
              <a:t>5/10/11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9A0C522-081A-7444-AC88-E53D00C60E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Kent Johnson</a:t>
            </a:r>
          </a:p>
          <a:p>
            <a:r>
              <a:rPr lang="en-US" dirty="0" smtClean="0"/>
              <a:t>Spring 2011</a:t>
            </a:r>
            <a:endParaRPr lang="en-US" dirty="0"/>
          </a:p>
        </p:txBody>
      </p:sp>
      <p:sp>
        <p:nvSpPr>
          <p:cNvPr id="2" name="Title 1"/>
          <p:cNvSpPr>
            <a:spLocks noGrp="1"/>
          </p:cNvSpPr>
          <p:nvPr>
            <p:ph type="ctrTitle"/>
          </p:nvPr>
        </p:nvSpPr>
        <p:spPr/>
        <p:txBody>
          <a:bodyPr/>
          <a:lstStyle/>
          <a:p>
            <a:r>
              <a:rPr lang="en-US" dirty="0" smtClean="0"/>
              <a:t>Proximity, Color and Force Measurement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sz="quarter" idx="1"/>
          </p:nvPr>
        </p:nvSpPr>
        <p:spPr/>
        <p:txBody>
          <a:bodyPr/>
          <a:lstStyle/>
          <a:p>
            <a:pPr>
              <a:buNone/>
            </a:pPr>
            <a:r>
              <a:rPr lang="en-US" dirty="0" smtClean="0"/>
              <a:t>A proximity structure is </a:t>
            </a:r>
            <a:r>
              <a:rPr lang="en-US" b="1" dirty="0" err="1" smtClean="0"/>
              <a:t>representable</a:t>
            </a:r>
            <a:r>
              <a:rPr lang="en-US" b="1" dirty="0" smtClean="0"/>
              <a:t> by a metric </a:t>
            </a:r>
            <a:r>
              <a:rPr lang="en-US" dirty="0" smtClean="0"/>
              <a:t>if there is a metric (def 12.10, 46) on A, that preserves the ordering relation for proximity measurements. (Def 2, 162)</a:t>
            </a:r>
          </a:p>
          <a:p>
            <a:pPr>
              <a:buNone/>
            </a:pPr>
            <a:r>
              <a:rPr lang="en-US" dirty="0" smtClean="0"/>
              <a:t>Any proximity structure A, with a countable order-dense subset of </a:t>
            </a:r>
            <a:r>
              <a:rPr lang="en-US" dirty="0" err="1" smtClean="0"/>
              <a:t>AxA</a:t>
            </a:r>
            <a:r>
              <a:rPr lang="en-US" baseline="30000" dirty="0" smtClean="0"/>
              <a:t> </a:t>
            </a:r>
            <a:r>
              <a:rPr lang="en-US" dirty="0" smtClean="0"/>
              <a:t>can be represented by a metric.</a:t>
            </a:r>
          </a:p>
          <a:p>
            <a:pPr>
              <a:buNone/>
            </a:pPr>
            <a:endParaRPr lang="en-US" dirty="0" smtClean="0"/>
          </a:p>
          <a:p>
            <a:pPr>
              <a:buNone/>
            </a:pPr>
            <a:r>
              <a:rPr lang="en-US" dirty="0" smtClean="0"/>
              <a:t>If you look at the definitions it’s not hard to see why - this type of proximity structure is just begging to be represented.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Additive Metric!</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Most proximity structures of this sort are represented by additive metrics – ones where each pair of points are connected by a segment with additive distances.  </a:t>
            </a:r>
            <a:r>
              <a:rPr lang="en-US" dirty="0" err="1" smtClean="0"/>
              <a:t>ie</a:t>
            </a:r>
            <a:r>
              <a:rPr lang="en-US" dirty="0" smtClean="0"/>
              <a:t>: For any point </a:t>
            </a:r>
            <a:r>
              <a:rPr lang="en-US" dirty="0" err="1" smtClean="0"/>
              <a:t>b</a:t>
            </a:r>
            <a:r>
              <a:rPr lang="en-US" dirty="0" smtClean="0"/>
              <a:t> on the segment between a and </a:t>
            </a:r>
            <a:r>
              <a:rPr lang="en-US" dirty="0" err="1" smtClean="0"/>
              <a:t>c</a:t>
            </a:r>
            <a:r>
              <a:rPr lang="en-US" dirty="0" smtClean="0"/>
              <a:t>,</a:t>
            </a:r>
          </a:p>
          <a:p>
            <a:pPr>
              <a:buNone/>
            </a:pPr>
            <a:r>
              <a:rPr lang="en-US" dirty="0" smtClean="0"/>
              <a:t>			</a:t>
            </a:r>
            <a:r>
              <a:rPr lang="en-US" dirty="0" err="1" smtClean="0"/>
              <a:t>δ(a</a:t>
            </a:r>
            <a:r>
              <a:rPr lang="en-US" dirty="0" smtClean="0"/>
              <a:t>, </a:t>
            </a:r>
            <a:r>
              <a:rPr lang="en-US" dirty="0" err="1" smtClean="0"/>
              <a:t>c</a:t>
            </a:r>
            <a:r>
              <a:rPr lang="en-US" dirty="0" smtClean="0"/>
              <a:t>) = </a:t>
            </a:r>
            <a:r>
              <a:rPr lang="en-US" dirty="0" err="1" smtClean="0"/>
              <a:t>δ(a,b</a:t>
            </a:r>
            <a:r>
              <a:rPr lang="en-US" dirty="0" smtClean="0"/>
              <a:t>) + </a:t>
            </a:r>
            <a:r>
              <a:rPr lang="en-US" dirty="0" err="1" smtClean="0"/>
              <a:t>δ(b,c</a:t>
            </a:r>
            <a:r>
              <a:rPr lang="en-US" dirty="0" smtClean="0"/>
              <a:t>).</a:t>
            </a:r>
          </a:p>
          <a:p>
            <a:pPr>
              <a:buNone/>
            </a:pPr>
            <a:r>
              <a:rPr lang="en-US" dirty="0" smtClean="0"/>
              <a:t>Such a point can be considered ‘collinearly between’ a and </a:t>
            </a:r>
            <a:r>
              <a:rPr lang="en-US" dirty="0" err="1" smtClean="0"/>
              <a:t>c</a:t>
            </a:r>
            <a:r>
              <a:rPr lang="en-US" dirty="0" smtClean="0"/>
              <a:t> (Def 3, 164).</a:t>
            </a:r>
          </a:p>
          <a:p>
            <a:pPr>
              <a:buNone/>
            </a:pPr>
            <a:r>
              <a:rPr lang="en-US" dirty="0" smtClean="0"/>
              <a:t>Solvability: Any distance, </a:t>
            </a:r>
            <a:r>
              <a:rPr lang="en-US" dirty="0" err="1" smtClean="0"/>
              <a:t>δ(e,f</a:t>
            </a:r>
            <a:r>
              <a:rPr lang="en-US" dirty="0" smtClean="0"/>
              <a:t>) shorter than </a:t>
            </a:r>
            <a:r>
              <a:rPr lang="en-US" dirty="0" err="1" smtClean="0"/>
              <a:t>δ(a,c</a:t>
            </a:r>
            <a:r>
              <a:rPr lang="en-US" dirty="0" smtClean="0"/>
              <a:t>), a point, </a:t>
            </a:r>
            <a:r>
              <a:rPr lang="en-US" dirty="0" err="1" smtClean="0"/>
              <a:t>d</a:t>
            </a:r>
            <a:r>
              <a:rPr lang="en-US" dirty="0" smtClean="0"/>
              <a:t>, can be found that lies between a and </a:t>
            </a:r>
            <a:r>
              <a:rPr lang="en-US" dirty="0" err="1" smtClean="0"/>
              <a:t>c</a:t>
            </a:r>
            <a:r>
              <a:rPr lang="en-US" dirty="0" smtClean="0"/>
              <a:t> such that (</a:t>
            </a:r>
            <a:r>
              <a:rPr lang="en-US" dirty="0" err="1" smtClean="0"/>
              <a:t>a,d</a:t>
            </a:r>
            <a:r>
              <a:rPr lang="en-US" dirty="0" smtClean="0"/>
              <a:t>) ~ (</a:t>
            </a:r>
            <a:r>
              <a:rPr lang="en-US" dirty="0" err="1" smtClean="0"/>
              <a:t>e,f</a:t>
            </a:r>
            <a:r>
              <a:rPr lang="en-US" dirty="0" smtClean="0"/>
              <a:t>).  </a:t>
            </a:r>
          </a:p>
          <a:p>
            <a:pPr>
              <a:buNone/>
            </a:pPr>
            <a:endParaRPr lang="en-US" dirty="0" smtClean="0"/>
          </a:p>
          <a:p>
            <a:pPr>
              <a:buNone/>
            </a:pPr>
            <a:r>
              <a:rPr lang="en-US" dirty="0" smtClean="0"/>
              <a:t>And, if you’ve got such a solvable structure:</a:t>
            </a:r>
          </a:p>
          <a:p>
            <a:pPr>
              <a:buNone/>
            </a:pPr>
            <a:r>
              <a:rPr lang="en-US" dirty="0" smtClean="0"/>
              <a:t>	if &lt;</a:t>
            </a:r>
            <a:r>
              <a:rPr lang="en-US" dirty="0" err="1" smtClean="0"/>
              <a:t>a,b,c</a:t>
            </a:r>
            <a:r>
              <a:rPr lang="en-US" dirty="0" smtClean="0"/>
              <a:t>&gt; and &lt;</a:t>
            </a:r>
            <a:r>
              <a:rPr lang="en-US" dirty="0" err="1" smtClean="0"/>
              <a:t>a,c,d</a:t>
            </a:r>
            <a:r>
              <a:rPr lang="en-US" dirty="0" smtClean="0"/>
              <a:t>&gt;, then &lt;</a:t>
            </a:r>
            <a:r>
              <a:rPr lang="en-US" dirty="0" err="1" smtClean="0"/>
              <a:t>a,b,d</a:t>
            </a:r>
            <a:r>
              <a:rPr lang="en-US" dirty="0" smtClean="0"/>
              <a:t>&gt; and &lt;</a:t>
            </a:r>
            <a:r>
              <a:rPr lang="en-US" dirty="0" err="1" smtClean="0"/>
              <a:t>b,c,d</a:t>
            </a:r>
            <a:r>
              <a:rPr lang="en-US" dirty="0" smtClean="0"/>
              <a:t>&gt;.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for Representation?!</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(Def 4, 168) A proximity structure (with ordering on distance, and a </a:t>
            </a:r>
            <a:r>
              <a:rPr lang="en-US" dirty="0" err="1" smtClean="0"/>
              <a:t>betweenness</a:t>
            </a:r>
            <a:r>
              <a:rPr lang="en-US" dirty="0" smtClean="0"/>
              <a:t> relation) is </a:t>
            </a:r>
            <a:r>
              <a:rPr lang="en-US" i="1" dirty="0" err="1" smtClean="0"/>
              <a:t>segmentally</a:t>
            </a:r>
            <a:r>
              <a:rPr lang="en-US" i="1" dirty="0" smtClean="0"/>
              <a:t> additive</a:t>
            </a:r>
            <a:r>
              <a:rPr lang="en-US" dirty="0" smtClean="0"/>
              <a:t> – if</a:t>
            </a:r>
          </a:p>
          <a:p>
            <a:pPr>
              <a:buFontTx/>
              <a:buChar char="-"/>
            </a:pPr>
            <a:r>
              <a:rPr lang="en-US" dirty="0" smtClean="0"/>
              <a:t>It is solvable (as described).</a:t>
            </a:r>
          </a:p>
          <a:p>
            <a:pPr>
              <a:buFontTx/>
              <a:buChar char="-"/>
            </a:pPr>
            <a:r>
              <a:rPr lang="en-US" dirty="0" smtClean="0"/>
              <a:t>It is Archimedean.</a:t>
            </a:r>
          </a:p>
          <a:p>
            <a:pPr>
              <a:buNone/>
            </a:pPr>
            <a:r>
              <a:rPr lang="en-US" dirty="0" smtClean="0"/>
              <a:t>And it is </a:t>
            </a:r>
            <a:r>
              <a:rPr lang="en-US" i="1" dirty="0" smtClean="0"/>
              <a:t>complete </a:t>
            </a:r>
            <a:r>
              <a:rPr lang="en-US" dirty="0" smtClean="0"/>
              <a:t>if</a:t>
            </a:r>
          </a:p>
          <a:p>
            <a:pPr>
              <a:buFontTx/>
              <a:buChar char="-"/>
            </a:pPr>
            <a:r>
              <a:rPr lang="en-US" dirty="0" smtClean="0"/>
              <a:t>There is no smallest distance.</a:t>
            </a:r>
          </a:p>
          <a:p>
            <a:pPr>
              <a:buFontTx/>
              <a:buChar char="-"/>
            </a:pPr>
            <a:r>
              <a:rPr lang="en-US" dirty="0" smtClean="0"/>
              <a:t>Every Cauchy sequence has a limit – </a:t>
            </a:r>
            <a:r>
              <a:rPr lang="en-US" dirty="0" err="1" smtClean="0"/>
              <a:t>ie</a:t>
            </a:r>
            <a:r>
              <a:rPr lang="en-US" dirty="0" smtClean="0"/>
              <a:t>. is infinite. </a:t>
            </a:r>
          </a:p>
          <a:p>
            <a:pPr>
              <a:buNone/>
            </a:pPr>
            <a:endParaRPr lang="en-US" dirty="0" smtClean="0"/>
          </a:p>
          <a:p>
            <a:pPr>
              <a:buNone/>
            </a:pPr>
            <a:r>
              <a:rPr lang="en-US" dirty="0" smtClean="0"/>
              <a:t>Such a structure can be represented by a </a:t>
            </a:r>
            <a:r>
              <a:rPr lang="en-US" dirty="0" err="1" smtClean="0"/>
              <a:t>segmentally</a:t>
            </a:r>
            <a:r>
              <a:rPr lang="en-US" dirty="0" smtClean="0"/>
              <a:t> additive metric (</a:t>
            </a:r>
            <a:r>
              <a:rPr lang="en-US" dirty="0" err="1" smtClean="0"/>
              <a:t>Th</a:t>
            </a:r>
            <a:r>
              <a:rPr lang="en-US" dirty="0" smtClean="0"/>
              <a:t> 3).</a:t>
            </a:r>
          </a:p>
          <a:p>
            <a:pPr>
              <a:buFontTx/>
              <a:buChar char="-"/>
            </a:pPr>
            <a:endParaRPr lang="en-US" dirty="0" smtClean="0"/>
          </a:p>
          <a:p>
            <a:pPr>
              <a:buFontTx/>
              <a:buChar char="-"/>
            </a:pPr>
            <a:endParaRPr lang="en-US" dirty="0" smtClean="0"/>
          </a:p>
          <a:p>
            <a:pPr>
              <a:buFontTx/>
              <a:buChar char="-"/>
            </a:pPr>
            <a:endParaRPr lang="en-US"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Representations</a:t>
            </a:r>
            <a:endParaRPr lang="en-US" dirty="0"/>
          </a:p>
        </p:txBody>
      </p:sp>
      <p:sp>
        <p:nvSpPr>
          <p:cNvPr id="3" name="Content Placeholder 2"/>
          <p:cNvSpPr>
            <a:spLocks noGrp="1"/>
          </p:cNvSpPr>
          <p:nvPr>
            <p:ph sz="quarter" idx="1"/>
          </p:nvPr>
        </p:nvSpPr>
        <p:spPr>
          <a:xfrm>
            <a:off x="914400" y="1447800"/>
            <a:ext cx="7772400" cy="4797936"/>
          </a:xfrm>
        </p:spPr>
        <p:txBody>
          <a:bodyPr>
            <a:normAutofit fontScale="92500" lnSpcReduction="10000"/>
          </a:bodyPr>
          <a:lstStyle/>
          <a:p>
            <a:pPr>
              <a:buNone/>
            </a:pPr>
            <a:r>
              <a:rPr lang="en-US" dirty="0" smtClean="0"/>
              <a:t>So far, we have the result that certain proximity structures can be represented with additive metrics.  But objects often have many features that determine their proximity (</a:t>
            </a:r>
            <a:r>
              <a:rPr lang="en-US" dirty="0" err="1" smtClean="0"/>
              <a:t>ie</a:t>
            </a:r>
            <a:r>
              <a:rPr lang="en-US" dirty="0" smtClean="0"/>
              <a:t>. for perception of humans - height, weight, hair color, ear size, etc.) – such objects have multiple dimensions of dissimilarity.</a:t>
            </a:r>
          </a:p>
          <a:p>
            <a:pPr>
              <a:buNone/>
            </a:pPr>
            <a:endParaRPr lang="en-US" dirty="0" smtClean="0"/>
          </a:p>
          <a:p>
            <a:pPr>
              <a:buNone/>
            </a:pPr>
            <a:r>
              <a:rPr lang="en-US" dirty="0" smtClean="0"/>
              <a:t>In creating a geometric (and factorial) proximity structure for a data set, one must try to determine a space with dimensionality that will properly represent proximity relations.</a:t>
            </a:r>
          </a:p>
          <a:p>
            <a:pPr>
              <a:buNone/>
            </a:pPr>
            <a:endParaRPr lang="en-US" dirty="0" smtClean="0"/>
          </a:p>
          <a:p>
            <a:pPr>
              <a:buNone/>
            </a:pPr>
            <a:r>
              <a:rPr lang="en-US" dirty="0" smtClean="0"/>
              <a:t>The goal of this section is to set up the axioms and requirements necessary to represent such a structure with a power metric, or </a:t>
            </a:r>
            <a:r>
              <a:rPr lang="en-US" dirty="0" err="1" smtClean="0"/>
              <a:t>Minkowski</a:t>
            </a:r>
            <a:r>
              <a:rPr lang="en-US" dirty="0" smtClean="0"/>
              <a:t> </a:t>
            </a:r>
            <a:r>
              <a:rPr lang="en-US" dirty="0" err="1" smtClean="0"/>
              <a:t>r</a:t>
            </a:r>
            <a:r>
              <a:rPr lang="en-US" dirty="0" smtClean="0"/>
              <a:t>-metric.</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Metric!</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The form of the metric is (175):</a:t>
            </a:r>
          </a:p>
          <a:p>
            <a:pPr>
              <a:buNone/>
            </a:pPr>
            <a:endParaRPr lang="en-US" dirty="0" smtClean="0"/>
          </a:p>
          <a:p>
            <a:pPr>
              <a:buNone/>
            </a:pPr>
            <a:r>
              <a:rPr lang="en-US" dirty="0" err="1" smtClean="0"/>
              <a:t>δ(a,b</a:t>
            </a:r>
            <a:r>
              <a:rPr lang="en-US" dirty="0" smtClean="0"/>
              <a:t>) = [Σ</a:t>
            </a:r>
            <a:r>
              <a:rPr lang="en-US" baseline="-25000" dirty="0" smtClean="0"/>
              <a:t>1</a:t>
            </a:r>
            <a:r>
              <a:rPr lang="en-US" baseline="30000" dirty="0" smtClean="0"/>
              <a:t>n</a:t>
            </a:r>
            <a:r>
              <a:rPr lang="en-US" dirty="0" smtClean="0"/>
              <a:t> |</a:t>
            </a:r>
            <a:r>
              <a:rPr lang="en-US" dirty="0" err="1" smtClean="0"/>
              <a:t>ϑ(a</a:t>
            </a:r>
            <a:r>
              <a:rPr lang="en-US" baseline="-25000" dirty="0" err="1" smtClean="0"/>
              <a:t>i</a:t>
            </a:r>
            <a:r>
              <a:rPr lang="en-US" dirty="0" smtClean="0"/>
              <a:t>) – ϑ(b</a:t>
            </a:r>
            <a:r>
              <a:rPr lang="en-US" baseline="-25000" dirty="0" smtClean="0"/>
              <a:t>i</a:t>
            </a:r>
            <a:r>
              <a:rPr lang="en-US" dirty="0" smtClean="0"/>
              <a:t>)|</a:t>
            </a:r>
            <a:r>
              <a:rPr lang="en-US" baseline="30000" dirty="0" smtClean="0"/>
              <a:t>r</a:t>
            </a:r>
            <a:r>
              <a:rPr lang="en-US" dirty="0" smtClean="0"/>
              <a:t>]</a:t>
            </a:r>
            <a:r>
              <a:rPr lang="en-US" baseline="30000" dirty="0" smtClean="0"/>
              <a:t>1/r</a:t>
            </a:r>
          </a:p>
          <a:p>
            <a:pPr>
              <a:buNone/>
            </a:pPr>
            <a:endParaRPr lang="en-US" baseline="30000" dirty="0" smtClean="0"/>
          </a:p>
          <a:p>
            <a:pPr>
              <a:buNone/>
            </a:pPr>
            <a:r>
              <a:rPr lang="en-US" dirty="0" smtClean="0"/>
              <a:t>This form embodies four assumptions that can be considered </a:t>
            </a:r>
            <a:r>
              <a:rPr lang="en-US" dirty="0" err="1" smtClean="0"/>
              <a:t>disjointly</a:t>
            </a:r>
            <a:r>
              <a:rPr lang="en-US" dirty="0" smtClean="0"/>
              <a:t>.</a:t>
            </a:r>
          </a:p>
          <a:p>
            <a:pPr marL="514350" indent="-514350">
              <a:buAutoNum type="alphaLcParenR"/>
            </a:pPr>
            <a:r>
              <a:rPr lang="en-US" dirty="0" smtClean="0">
                <a:solidFill>
                  <a:schemeClr val="accent2">
                    <a:lumMod val="75000"/>
                  </a:schemeClr>
                </a:solidFill>
              </a:rPr>
              <a:t>Decomposability</a:t>
            </a:r>
            <a:r>
              <a:rPr lang="en-US" dirty="0" smtClean="0"/>
              <a:t> – the distance between points is a function of the distance between components (nose size, knee shape)</a:t>
            </a:r>
          </a:p>
          <a:p>
            <a:pPr marL="514350" indent="-514350">
              <a:buAutoNum type="alphaLcParenR"/>
            </a:pPr>
            <a:r>
              <a:rPr lang="en-US" dirty="0" err="1" smtClean="0">
                <a:solidFill>
                  <a:srgbClr val="742217"/>
                </a:solidFill>
              </a:rPr>
              <a:t>Intradimensional</a:t>
            </a:r>
            <a:r>
              <a:rPr lang="en-US" dirty="0" smtClean="0">
                <a:solidFill>
                  <a:srgbClr val="742217"/>
                </a:solidFill>
              </a:rPr>
              <a:t> </a:t>
            </a:r>
            <a:r>
              <a:rPr lang="en-US" dirty="0" err="1" smtClean="0">
                <a:solidFill>
                  <a:srgbClr val="742217"/>
                </a:solidFill>
              </a:rPr>
              <a:t>subtractivity</a:t>
            </a:r>
            <a:r>
              <a:rPr lang="en-US" dirty="0" smtClean="0"/>
              <a:t> – Each component contribution is an appropriately scaled absolute value of the difference.</a:t>
            </a:r>
          </a:p>
          <a:p>
            <a:pPr marL="514350" indent="-514350">
              <a:buAutoNum type="alphaLcParenR"/>
            </a:pPr>
            <a:r>
              <a:rPr lang="en-US" dirty="0" err="1" smtClean="0">
                <a:solidFill>
                  <a:srgbClr val="742217"/>
                </a:solidFill>
              </a:rPr>
              <a:t>Interdimensional</a:t>
            </a:r>
            <a:r>
              <a:rPr lang="en-US" dirty="0" smtClean="0">
                <a:solidFill>
                  <a:srgbClr val="742217"/>
                </a:solidFill>
              </a:rPr>
              <a:t> </a:t>
            </a:r>
            <a:r>
              <a:rPr lang="en-US" dirty="0" err="1" smtClean="0">
                <a:solidFill>
                  <a:srgbClr val="742217"/>
                </a:solidFill>
              </a:rPr>
              <a:t>additivity</a:t>
            </a:r>
            <a:r>
              <a:rPr lang="en-US" dirty="0" smtClean="0">
                <a:solidFill>
                  <a:srgbClr val="742217"/>
                </a:solidFill>
              </a:rPr>
              <a:t> </a:t>
            </a:r>
            <a:r>
              <a:rPr lang="en-US" dirty="0" smtClean="0"/>
              <a:t>– The distance is a function of the sum of component contributions.</a:t>
            </a:r>
          </a:p>
          <a:p>
            <a:pPr marL="514350" indent="-514350">
              <a:buAutoNum type="alphaLcParenR"/>
            </a:pPr>
            <a:r>
              <a:rPr lang="en-US" dirty="0" smtClean="0">
                <a:solidFill>
                  <a:srgbClr val="742217"/>
                </a:solidFill>
              </a:rPr>
              <a:t>Homogeneity</a:t>
            </a:r>
            <a:r>
              <a:rPr lang="en-US" dirty="0" smtClean="0"/>
              <a:t> – Straight lines are additive segments</a:t>
            </a:r>
            <a:endParaRPr lang="en-US" dirty="0"/>
          </a:p>
        </p:txBody>
      </p:sp>
      <p:pic>
        <p:nvPicPr>
          <p:cNvPr id="4" name="Picture 3" descr="Picture 3.png"/>
          <p:cNvPicPr>
            <a:picLocks noChangeAspect="1"/>
          </p:cNvPicPr>
          <p:nvPr/>
        </p:nvPicPr>
        <p:blipFill>
          <a:blip r:embed="rId3"/>
          <a:stretch>
            <a:fillRect/>
          </a:stretch>
        </p:blipFill>
        <p:spPr>
          <a:xfrm>
            <a:off x="6604107" y="452062"/>
            <a:ext cx="1388462" cy="19311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Decomposability</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If the contributing components in a proximity structure are independent from each other – influence the distance values in the structure independently – and if the proximity structure (A,      ) is </a:t>
            </a:r>
            <a:r>
              <a:rPr lang="en-US" dirty="0" err="1" smtClean="0"/>
              <a:t>representable</a:t>
            </a:r>
            <a:r>
              <a:rPr lang="en-US" dirty="0" smtClean="0"/>
              <a:t>, then it is decomposable (Th. 5, 179).  Furthermore, such a structure will have </a:t>
            </a:r>
            <a:r>
              <a:rPr lang="en-US" dirty="0" err="1" smtClean="0"/>
              <a:t>minimality</a:t>
            </a:r>
            <a:r>
              <a:rPr lang="en-US" dirty="0" smtClean="0"/>
              <a:t> and symmetry properties for each factor.</a:t>
            </a:r>
          </a:p>
          <a:p>
            <a:pPr>
              <a:buNone/>
            </a:pPr>
            <a:endParaRPr lang="en-US" dirty="0" smtClean="0"/>
          </a:p>
          <a:p>
            <a:pPr>
              <a:buNone/>
            </a:pPr>
            <a:r>
              <a:rPr lang="en-US" dirty="0" smtClean="0"/>
              <a:t>One-factor independence is obviously important (it is necessary for decomposability). (Def 7, 178)</a:t>
            </a:r>
          </a:p>
          <a:p>
            <a:pPr>
              <a:buNone/>
            </a:pPr>
            <a:endParaRPr lang="en-US" dirty="0" smtClean="0"/>
          </a:p>
          <a:p>
            <a:pPr>
              <a:buNone/>
            </a:pPr>
            <a:r>
              <a:rPr lang="en-US" dirty="0" err="1" smtClean="0"/>
              <a:t>δ(a,b</a:t>
            </a:r>
            <a:r>
              <a:rPr lang="en-US" dirty="0" smtClean="0"/>
              <a:t>) = F[Ψ</a:t>
            </a:r>
            <a:r>
              <a:rPr lang="en-US" baseline="-25000" dirty="0" smtClean="0"/>
              <a:t>1</a:t>
            </a:r>
            <a:r>
              <a:rPr lang="en-US" dirty="0" smtClean="0"/>
              <a:t>(a</a:t>
            </a:r>
            <a:r>
              <a:rPr lang="en-US" baseline="-25000" dirty="0" smtClean="0"/>
              <a:t>1</a:t>
            </a:r>
            <a:r>
              <a:rPr lang="en-US" dirty="0" smtClean="0"/>
              <a:t>,b</a:t>
            </a:r>
            <a:r>
              <a:rPr lang="en-US" baseline="-25000" dirty="0" smtClean="0"/>
              <a:t>1</a:t>
            </a:r>
            <a:r>
              <a:rPr lang="en-US" dirty="0" smtClean="0"/>
              <a:t>),…,</a:t>
            </a:r>
            <a:r>
              <a:rPr lang="en-US" dirty="0" err="1" smtClean="0"/>
              <a:t>Ψ</a:t>
            </a:r>
            <a:r>
              <a:rPr lang="en-US" baseline="-25000" dirty="0" err="1" smtClean="0"/>
              <a:t>n</a:t>
            </a:r>
            <a:r>
              <a:rPr lang="en-US" dirty="0" err="1" smtClean="0"/>
              <a:t>(a</a:t>
            </a:r>
            <a:r>
              <a:rPr lang="en-US" baseline="-25000" dirty="0" err="1" smtClean="0"/>
              <a:t>n</a:t>
            </a:r>
            <a:r>
              <a:rPr lang="en-US" dirty="0" err="1" smtClean="0"/>
              <a:t>,b</a:t>
            </a:r>
            <a:r>
              <a:rPr lang="en-US" baseline="-25000" dirty="0" err="1" smtClean="0"/>
              <a:t>n</a:t>
            </a:r>
            <a:r>
              <a:rPr lang="en-US" dirty="0" smtClean="0"/>
              <a:t>)]</a:t>
            </a:r>
          </a:p>
        </p:txBody>
      </p:sp>
      <p:pic>
        <p:nvPicPr>
          <p:cNvPr id="5" name="Picture 4" descr="Picture 4.png"/>
          <p:cNvPicPr>
            <a:picLocks noChangeAspect="1"/>
          </p:cNvPicPr>
          <p:nvPr/>
        </p:nvPicPr>
        <p:blipFill>
          <a:blip r:embed="rId3"/>
          <a:stretch>
            <a:fillRect/>
          </a:stretch>
        </p:blipFill>
        <p:spPr>
          <a:xfrm>
            <a:off x="2908705" y="2605088"/>
            <a:ext cx="292100" cy="381000"/>
          </a:xfrm>
          <a:prstGeom prst="rect">
            <a:avLst/>
          </a:prstGeom>
        </p:spPr>
      </p:pic>
      <p:pic>
        <p:nvPicPr>
          <p:cNvPr id="6" name="Picture 5" descr="tdc02_vid_decompose_l.jpg"/>
          <p:cNvPicPr>
            <a:picLocks noChangeAspect="1"/>
          </p:cNvPicPr>
          <p:nvPr/>
        </p:nvPicPr>
        <p:blipFill>
          <a:blip r:embed="rId4"/>
          <a:stretch>
            <a:fillRect/>
          </a:stretch>
        </p:blipFill>
        <p:spPr>
          <a:xfrm>
            <a:off x="5766632" y="274638"/>
            <a:ext cx="2240047" cy="12574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Intradimensional</a:t>
            </a:r>
            <a:r>
              <a:rPr lang="en-US" dirty="0" smtClean="0"/>
              <a:t> </a:t>
            </a:r>
            <a:r>
              <a:rPr lang="en-US" dirty="0" err="1" smtClean="0"/>
              <a:t>Subtractivity</a:t>
            </a:r>
            <a:endParaRPr lang="en-US" dirty="0"/>
          </a:p>
        </p:txBody>
      </p:sp>
      <p:sp>
        <p:nvSpPr>
          <p:cNvPr id="3" name="Content Placeholder 2"/>
          <p:cNvSpPr>
            <a:spLocks noGrp="1"/>
          </p:cNvSpPr>
          <p:nvPr>
            <p:ph sz="quarter" idx="1"/>
          </p:nvPr>
        </p:nvSpPr>
        <p:spPr/>
        <p:txBody>
          <a:bodyPr>
            <a:normAutofit fontScale="92500"/>
          </a:bodyPr>
          <a:lstStyle/>
          <a:p>
            <a:pPr>
              <a:buNone/>
            </a:pPr>
            <a:r>
              <a:rPr lang="en-US" dirty="0" smtClean="0"/>
              <a:t>In a structure with </a:t>
            </a:r>
            <a:r>
              <a:rPr lang="en-US" dirty="0" err="1" smtClean="0"/>
              <a:t>intradimensional</a:t>
            </a:r>
            <a:r>
              <a:rPr lang="en-US" dirty="0" smtClean="0"/>
              <a:t> </a:t>
            </a:r>
            <a:r>
              <a:rPr lang="en-US" dirty="0" err="1" smtClean="0"/>
              <a:t>subtractivity</a:t>
            </a:r>
            <a:r>
              <a:rPr lang="en-US" dirty="0" smtClean="0"/>
              <a:t>, factors are decomposable, and furthermore, there is an ‘absolute difference </a:t>
            </a:r>
            <a:r>
              <a:rPr lang="en-US" dirty="0" err="1" smtClean="0"/>
              <a:t>structure’(Def</a:t>
            </a:r>
            <a:r>
              <a:rPr lang="en-US" dirty="0" smtClean="0"/>
              <a:t> 4.8) on each one.  Basically, an absolute value for the difference between points of a factor can be found, and this difference can be used to create the representation. </a:t>
            </a:r>
          </a:p>
          <a:p>
            <a:pPr>
              <a:buNone/>
            </a:pPr>
            <a:r>
              <a:rPr lang="en-US" dirty="0" smtClean="0"/>
              <a:t>This representation can be constructed for any proximity structures that satisfy independence, certain </a:t>
            </a:r>
            <a:r>
              <a:rPr lang="en-US" dirty="0" err="1" smtClean="0"/>
              <a:t>betweenness</a:t>
            </a:r>
            <a:r>
              <a:rPr lang="en-US" dirty="0" smtClean="0"/>
              <a:t> axioms (Def 8) and a solvability and </a:t>
            </a:r>
            <a:r>
              <a:rPr lang="en-US" dirty="0" err="1" smtClean="0"/>
              <a:t>Archimdean</a:t>
            </a:r>
            <a:r>
              <a:rPr lang="en-US" dirty="0" smtClean="0"/>
              <a:t> axiom (Def 9 and 10). </a:t>
            </a:r>
          </a:p>
          <a:p>
            <a:pPr>
              <a:buNone/>
            </a:pPr>
            <a:endParaRPr lang="en-US" dirty="0" smtClean="0"/>
          </a:p>
          <a:p>
            <a:pPr>
              <a:buNone/>
            </a:pPr>
            <a:r>
              <a:rPr lang="en-US" dirty="0" smtClean="0"/>
              <a:t>(</a:t>
            </a:r>
            <a:r>
              <a:rPr lang="en-US" dirty="0" err="1" smtClean="0"/>
              <a:t>a,b</a:t>
            </a:r>
            <a:r>
              <a:rPr lang="en-US" dirty="0" smtClean="0"/>
              <a:t>) = F[|φ</a:t>
            </a:r>
            <a:r>
              <a:rPr lang="en-US" baseline="-25000" dirty="0" smtClean="0"/>
              <a:t>1</a:t>
            </a:r>
            <a:r>
              <a:rPr lang="en-US" dirty="0" smtClean="0"/>
              <a:t>(a</a:t>
            </a:r>
            <a:r>
              <a:rPr lang="en-US" baseline="-25000" dirty="0" smtClean="0"/>
              <a:t>1</a:t>
            </a:r>
            <a:r>
              <a:rPr lang="en-US" dirty="0" smtClean="0"/>
              <a:t>)-φ</a:t>
            </a:r>
            <a:r>
              <a:rPr lang="en-US" baseline="-25000" dirty="0" smtClean="0"/>
              <a:t>1</a:t>
            </a:r>
            <a:r>
              <a:rPr lang="en-US" dirty="0" smtClean="0"/>
              <a:t>(b</a:t>
            </a:r>
            <a:r>
              <a:rPr lang="en-US" baseline="-25000" dirty="0" smtClean="0"/>
              <a:t>1</a:t>
            </a:r>
            <a:r>
              <a:rPr lang="en-US" dirty="0" smtClean="0"/>
              <a:t>)|,…,|</a:t>
            </a:r>
            <a:r>
              <a:rPr lang="en-US" dirty="0" err="1" smtClean="0"/>
              <a:t>φ</a:t>
            </a:r>
            <a:r>
              <a:rPr lang="en-US" baseline="-25000" dirty="0" err="1" smtClean="0"/>
              <a:t>n</a:t>
            </a:r>
            <a:r>
              <a:rPr lang="en-US" dirty="0" err="1" smtClean="0"/>
              <a:t>(a</a:t>
            </a:r>
            <a:r>
              <a:rPr lang="en-US" baseline="-25000" dirty="0" err="1" smtClean="0"/>
              <a:t>n</a:t>
            </a:r>
            <a:r>
              <a:rPr lang="en-US" dirty="0" smtClean="0"/>
              <a:t>) – </a:t>
            </a:r>
            <a:r>
              <a:rPr lang="en-US" dirty="0" err="1" smtClean="0"/>
              <a:t>φ</a:t>
            </a:r>
            <a:r>
              <a:rPr lang="en-US" baseline="-25000" dirty="0" err="1" smtClean="0"/>
              <a:t>n</a:t>
            </a:r>
            <a:r>
              <a:rPr lang="en-US" dirty="0" err="1" smtClean="0"/>
              <a:t>(b</a:t>
            </a:r>
            <a:r>
              <a:rPr lang="en-US" baseline="-25000" dirty="0" err="1" smtClean="0"/>
              <a:t>n</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Interdimensional</a:t>
            </a:r>
            <a:r>
              <a:rPr lang="en-US" dirty="0" smtClean="0"/>
              <a:t> </a:t>
            </a:r>
            <a:r>
              <a:rPr lang="en-US" dirty="0" err="1" smtClean="0"/>
              <a:t>Additivity</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err="1" smtClean="0"/>
              <a:t>Interdimensional</a:t>
            </a:r>
            <a:r>
              <a:rPr lang="en-US" dirty="0" smtClean="0"/>
              <a:t> </a:t>
            </a:r>
            <a:r>
              <a:rPr lang="en-US" dirty="0" err="1" smtClean="0"/>
              <a:t>additivity</a:t>
            </a:r>
            <a:r>
              <a:rPr lang="en-US" dirty="0" smtClean="0"/>
              <a:t> requires the perceived distances between objects to be expressible as a sum of the distances between their factors.</a:t>
            </a:r>
          </a:p>
          <a:p>
            <a:pPr>
              <a:buNone/>
            </a:pPr>
            <a:r>
              <a:rPr lang="en-US" dirty="0" smtClean="0"/>
              <a:t>For </a:t>
            </a:r>
            <a:r>
              <a:rPr lang="en-US" dirty="0" err="1" smtClean="0"/>
              <a:t>interdimensional</a:t>
            </a:r>
            <a:r>
              <a:rPr lang="en-US" dirty="0" smtClean="0"/>
              <a:t> </a:t>
            </a:r>
            <a:r>
              <a:rPr lang="en-US" dirty="0" err="1" smtClean="0"/>
              <a:t>additivity</a:t>
            </a:r>
            <a:r>
              <a:rPr lang="en-US" dirty="0" smtClean="0"/>
              <a:t>, our structure must satisfy independence (which is stronger than one-factor independence, but I’m not sure why), solvability of course, and an Archimedean axiom.</a:t>
            </a:r>
          </a:p>
          <a:p>
            <a:pPr>
              <a:buNone/>
            </a:pPr>
            <a:endParaRPr lang="en-US" dirty="0" smtClean="0"/>
          </a:p>
          <a:p>
            <a:pPr>
              <a:buNone/>
            </a:pPr>
            <a:r>
              <a:rPr lang="en-US" dirty="0" err="1" smtClean="0"/>
              <a:t>δ(a,b</a:t>
            </a:r>
            <a:r>
              <a:rPr lang="en-US" dirty="0" smtClean="0"/>
              <a:t>) = </a:t>
            </a:r>
            <a:r>
              <a:rPr lang="en-US" dirty="0" err="1" smtClean="0"/>
              <a:t>G[Σψ</a:t>
            </a:r>
            <a:r>
              <a:rPr lang="en-US" baseline="-25000" dirty="0" err="1" smtClean="0"/>
              <a:t>i</a:t>
            </a:r>
            <a:r>
              <a:rPr lang="en-US" dirty="0" err="1" smtClean="0"/>
              <a:t>(a</a:t>
            </a:r>
            <a:r>
              <a:rPr lang="en-US" baseline="-25000" dirty="0" err="1" smtClean="0"/>
              <a:t>i</a:t>
            </a:r>
            <a:r>
              <a:rPr lang="en-US" dirty="0" smtClean="0"/>
              <a:t>, b</a:t>
            </a:r>
            <a:r>
              <a:rPr lang="en-US" baseline="-25000" dirty="0" smtClean="0"/>
              <a:t>i</a:t>
            </a:r>
            <a:r>
              <a:rPr lang="en-US" dirty="0" smtClean="0"/>
              <a:t>)]</a:t>
            </a:r>
          </a:p>
          <a:p>
            <a:pPr>
              <a:buNone/>
            </a:pPr>
            <a:endParaRPr lang="en-US" dirty="0" smtClean="0"/>
          </a:p>
          <a:p>
            <a:pPr>
              <a:buNone/>
            </a:pPr>
            <a:r>
              <a:rPr lang="en-US" dirty="0" smtClean="0"/>
              <a:t>Put it all together and </a:t>
            </a:r>
            <a:r>
              <a:rPr lang="en-US" dirty="0" err="1" smtClean="0"/>
              <a:t>whaddaya</a:t>
            </a:r>
            <a:r>
              <a:rPr lang="en-US" dirty="0" smtClean="0"/>
              <a:t> got?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Additive Difference Model/Metric</a:t>
            </a:r>
            <a:endParaRPr lang="en-US" dirty="0"/>
          </a:p>
        </p:txBody>
      </p:sp>
      <p:sp>
        <p:nvSpPr>
          <p:cNvPr id="3" name="Content Placeholder 2"/>
          <p:cNvSpPr>
            <a:spLocks noGrp="1"/>
          </p:cNvSpPr>
          <p:nvPr>
            <p:ph sz="quarter" idx="1"/>
          </p:nvPr>
        </p:nvSpPr>
        <p:spPr/>
        <p:txBody>
          <a:bodyPr/>
          <a:lstStyle/>
          <a:p>
            <a:pPr>
              <a:buNone/>
            </a:pPr>
            <a:r>
              <a:rPr lang="en-US" dirty="0" smtClean="0"/>
              <a:t>Proximity structures that meet all the conditions laid out – </a:t>
            </a:r>
            <a:r>
              <a:rPr lang="en-US" dirty="0" err="1" smtClean="0"/>
              <a:t>betweenness</a:t>
            </a:r>
            <a:r>
              <a:rPr lang="en-US" dirty="0" smtClean="0"/>
              <a:t> axioms, independence (or Thomsen condition if </a:t>
            </a:r>
            <a:r>
              <a:rPr lang="en-US" dirty="0" err="1" smtClean="0"/>
              <a:t>n</a:t>
            </a:r>
            <a:r>
              <a:rPr lang="en-US" dirty="0" smtClean="0"/>
              <a:t> = 2),  solvability, and </a:t>
            </a:r>
            <a:r>
              <a:rPr lang="en-US" dirty="0" err="1" smtClean="0"/>
              <a:t>Archimedeanism</a:t>
            </a:r>
            <a:r>
              <a:rPr lang="en-US" dirty="0" smtClean="0"/>
              <a:t> are </a:t>
            </a:r>
            <a:r>
              <a:rPr lang="en-US" dirty="0" smtClean="0">
                <a:solidFill>
                  <a:schemeClr val="accent2">
                    <a:lumMod val="60000"/>
                    <a:lumOff val="40000"/>
                  </a:schemeClr>
                </a:solidFill>
              </a:rPr>
              <a:t>additive difference structures</a:t>
            </a:r>
            <a:r>
              <a:rPr lang="en-US" dirty="0" smtClean="0"/>
              <a:t>.</a:t>
            </a:r>
          </a:p>
          <a:p>
            <a:pPr>
              <a:buNone/>
            </a:pPr>
            <a:r>
              <a:rPr lang="en-US" dirty="0" smtClean="0"/>
              <a:t>Not every such structure is compatible with a metric (def 15), but ones where      can be represented by a metric, with additive segments for one-factor differences, are.  Such structures that are complete and </a:t>
            </a:r>
            <a:r>
              <a:rPr lang="en-US" dirty="0" err="1" smtClean="0"/>
              <a:t>segmentally</a:t>
            </a:r>
            <a:r>
              <a:rPr lang="en-US" dirty="0" smtClean="0"/>
              <a:t> additive can be represented by the power metric. </a:t>
            </a:r>
            <a:endParaRPr lang="en-US" dirty="0"/>
          </a:p>
        </p:txBody>
      </p:sp>
      <p:pic>
        <p:nvPicPr>
          <p:cNvPr id="4" name="Picture 3" descr="Picture 4.png"/>
          <p:cNvPicPr>
            <a:picLocks noChangeAspect="1"/>
          </p:cNvPicPr>
          <p:nvPr/>
        </p:nvPicPr>
        <p:blipFill>
          <a:blip r:embed="rId2"/>
          <a:stretch>
            <a:fillRect/>
          </a:stretch>
        </p:blipFill>
        <p:spPr>
          <a:xfrm>
            <a:off x="3200805" y="3628229"/>
            <a:ext cx="292100" cy="381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Representations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In this type of representation, objects are sets of features.  Comparisons between two objects, </a:t>
            </a:r>
            <a:r>
              <a:rPr lang="en-US" dirty="0" err="1" smtClean="0"/>
              <a:t>a,b</a:t>
            </a:r>
            <a:r>
              <a:rPr lang="en-US" dirty="0" smtClean="0"/>
              <a:t>, are made by considering the dissimilarities between the sets (a-</a:t>
            </a:r>
            <a:r>
              <a:rPr lang="en-US" dirty="0" err="1" smtClean="0"/>
              <a:t>b</a:t>
            </a:r>
            <a:r>
              <a:rPr lang="en-US" dirty="0" smtClean="0"/>
              <a:t>) and (</a:t>
            </a:r>
            <a:r>
              <a:rPr lang="en-US" dirty="0" err="1" smtClean="0"/>
              <a:t>b</a:t>
            </a:r>
            <a:r>
              <a:rPr lang="en-US" dirty="0" smtClean="0"/>
              <a:t>-a), and the similarities (a </a:t>
            </a:r>
            <a:r>
              <a:rPr lang="en-US" dirty="0" smtClean="0">
                <a:latin typeface="ＭＳ ゴシック"/>
                <a:ea typeface="ＭＳ ゴシック"/>
                <a:cs typeface="ＭＳ ゴシック"/>
              </a:rPr>
              <a:t>∧</a:t>
            </a:r>
            <a:r>
              <a:rPr lang="en-US" dirty="0" smtClean="0"/>
              <a:t> </a:t>
            </a:r>
            <a:r>
              <a:rPr lang="en-US" dirty="0" err="1" smtClean="0"/>
              <a:t>b</a:t>
            </a:r>
            <a:r>
              <a:rPr lang="en-US" dirty="0" smtClean="0"/>
              <a:t>).  These three aspects are weighted to get a representation of the form:</a:t>
            </a:r>
          </a:p>
          <a:p>
            <a:pPr>
              <a:buNone/>
            </a:pPr>
            <a:endParaRPr lang="en-US" dirty="0" smtClean="0"/>
          </a:p>
          <a:p>
            <a:pPr>
              <a:buNone/>
            </a:pPr>
            <a:r>
              <a:rPr lang="en-US" dirty="0" err="1" smtClean="0"/>
              <a:t>δ(a,b</a:t>
            </a:r>
            <a:r>
              <a:rPr lang="en-US" dirty="0" smtClean="0"/>
              <a:t>) = </a:t>
            </a:r>
            <a:r>
              <a:rPr lang="en-US" dirty="0" err="1" smtClean="0"/>
              <a:t>αφ(a-b</a:t>
            </a:r>
            <a:r>
              <a:rPr lang="en-US" dirty="0" smtClean="0"/>
              <a:t>) +</a:t>
            </a:r>
            <a:r>
              <a:rPr lang="en-US" dirty="0" err="1" smtClean="0"/>
              <a:t>βφ</a:t>
            </a:r>
            <a:r>
              <a:rPr lang="en-US" dirty="0" smtClean="0"/>
              <a:t> (</a:t>
            </a:r>
            <a:r>
              <a:rPr lang="en-US" dirty="0" err="1" smtClean="0"/>
              <a:t>b</a:t>
            </a:r>
            <a:r>
              <a:rPr lang="en-US" dirty="0" smtClean="0"/>
              <a:t>-a) – </a:t>
            </a:r>
            <a:r>
              <a:rPr lang="en-US" dirty="0" err="1" smtClean="0"/>
              <a:t>θφ(a</a:t>
            </a:r>
            <a:r>
              <a:rPr lang="en-US" dirty="0" smtClean="0"/>
              <a:t> </a:t>
            </a:r>
            <a:r>
              <a:rPr lang="en-US" dirty="0" smtClean="0">
                <a:latin typeface="ＭＳ ゴシック"/>
                <a:ea typeface="ＭＳ ゴシック"/>
                <a:cs typeface="ＭＳ ゴシック"/>
              </a:rPr>
              <a:t>∧</a:t>
            </a:r>
            <a:r>
              <a:rPr lang="en-US" dirty="0" smtClean="0"/>
              <a:t> </a:t>
            </a:r>
            <a:r>
              <a:rPr lang="en-US" dirty="0" err="1" smtClean="0"/>
              <a:t>b</a:t>
            </a:r>
            <a:r>
              <a:rPr lang="en-US" dirty="0" smtClean="0"/>
              <a:t>)</a:t>
            </a:r>
          </a:p>
          <a:p>
            <a:pPr>
              <a:buNone/>
            </a:pPr>
            <a:endParaRPr lang="en-US" dirty="0" smtClean="0"/>
          </a:p>
          <a:p>
            <a:pPr>
              <a:buNone/>
            </a:pPr>
            <a:r>
              <a:rPr lang="en-US" dirty="0" smtClean="0"/>
              <a:t>Feature representations sometimes adequately capture proximity in cases where geometric representations don’t work because of failures of </a:t>
            </a:r>
            <a:r>
              <a:rPr lang="en-US" dirty="0" err="1" smtClean="0"/>
              <a:t>subtractivity</a:t>
            </a:r>
            <a:r>
              <a:rPr lang="en-US" dirty="0" smtClean="0"/>
              <a:t>, </a:t>
            </a:r>
            <a:r>
              <a:rPr lang="en-US" dirty="0" err="1" smtClean="0"/>
              <a:t>additivity</a:t>
            </a:r>
            <a:r>
              <a:rPr lang="en-US" dirty="0" smtClean="0"/>
              <a:t> etc.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Measurements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This chapter discusses two types of models for proximity measurements:</a:t>
            </a:r>
          </a:p>
          <a:p>
            <a:pPr>
              <a:buNone/>
            </a:pPr>
            <a:r>
              <a:rPr lang="en-US" dirty="0" smtClean="0"/>
              <a:t>- Geometric (spatial) </a:t>
            </a:r>
          </a:p>
          <a:p>
            <a:pPr>
              <a:buFontTx/>
              <a:buChar char="-"/>
            </a:pPr>
            <a:r>
              <a:rPr lang="en-US" dirty="0" smtClean="0"/>
              <a:t>Set Theoretic (feature)</a:t>
            </a:r>
          </a:p>
          <a:p>
            <a:pPr>
              <a:buNone/>
            </a:pPr>
            <a:endParaRPr lang="en-US" dirty="0" smtClean="0"/>
          </a:p>
          <a:p>
            <a:pPr>
              <a:buNone/>
            </a:pPr>
            <a:r>
              <a:rPr lang="en-US" dirty="0" smtClean="0"/>
              <a:t>Our goal for this chapter will be</a:t>
            </a:r>
          </a:p>
          <a:p>
            <a:pPr>
              <a:buNone/>
            </a:pPr>
            <a:r>
              <a:rPr lang="en-US" dirty="0" smtClean="0"/>
              <a:t>to discuss geometric models in </a:t>
            </a:r>
          </a:p>
          <a:p>
            <a:pPr>
              <a:buNone/>
            </a:pPr>
            <a:r>
              <a:rPr lang="en-US" dirty="0" smtClean="0"/>
              <a:t>some detail including </a:t>
            </a:r>
          </a:p>
          <a:p>
            <a:pPr>
              <a:buNone/>
            </a:pPr>
            <a:r>
              <a:rPr lang="en-US" dirty="0" smtClean="0"/>
              <a:t>multidimensional representations.</a:t>
            </a:r>
          </a:p>
          <a:p>
            <a:pPr>
              <a:buNone/>
            </a:pPr>
            <a:endParaRPr lang="en-US" dirty="0" smtClean="0"/>
          </a:p>
        </p:txBody>
      </p:sp>
      <p:pic>
        <p:nvPicPr>
          <p:cNvPr id="4" name="Picture 3" descr="Picture 1.png"/>
          <p:cNvPicPr>
            <a:picLocks noChangeAspect="1"/>
          </p:cNvPicPr>
          <p:nvPr/>
        </p:nvPicPr>
        <p:blipFill>
          <a:blip r:embed="rId2"/>
          <a:stretch>
            <a:fillRect/>
          </a:stretch>
        </p:blipFill>
        <p:spPr>
          <a:xfrm>
            <a:off x="5291302" y="2556251"/>
            <a:ext cx="3589879" cy="34635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and Force Measurement</a:t>
            </a:r>
            <a:endParaRPr lang="en-US" dirty="0"/>
          </a:p>
        </p:txBody>
      </p:sp>
      <p:sp>
        <p:nvSpPr>
          <p:cNvPr id="3" name="Content Placeholder 2"/>
          <p:cNvSpPr>
            <a:spLocks noGrp="1"/>
          </p:cNvSpPr>
          <p:nvPr>
            <p:ph sz="quarter" idx="1"/>
          </p:nvPr>
        </p:nvSpPr>
        <p:spPr/>
        <p:txBody>
          <a:bodyPr/>
          <a:lstStyle/>
          <a:p>
            <a:pPr>
              <a:buNone/>
            </a:pPr>
            <a:r>
              <a:rPr lang="en-US" dirty="0" smtClean="0"/>
              <a:t>This chapter describes the use of </a:t>
            </a:r>
            <a:r>
              <a:rPr lang="en-US" dirty="0" err="1" smtClean="0"/>
              <a:t>Grassman</a:t>
            </a:r>
            <a:r>
              <a:rPr lang="en-US" dirty="0" smtClean="0"/>
              <a:t> structures to represent color and force measurements. </a:t>
            </a:r>
            <a:endParaRPr lang="en-US" dirty="0"/>
          </a:p>
        </p:txBody>
      </p:sp>
      <p:pic>
        <p:nvPicPr>
          <p:cNvPr id="4" name="Picture 3" descr="Picture 2.png"/>
          <p:cNvPicPr>
            <a:picLocks noChangeAspect="1"/>
          </p:cNvPicPr>
          <p:nvPr/>
        </p:nvPicPr>
        <p:blipFill>
          <a:blip r:embed="rId2"/>
          <a:stretch>
            <a:fillRect/>
          </a:stretch>
        </p:blipFill>
        <p:spPr>
          <a:xfrm>
            <a:off x="5340665" y="2550983"/>
            <a:ext cx="3346135" cy="3905519"/>
          </a:xfrm>
          <a:prstGeom prst="rect">
            <a:avLst/>
          </a:prstGeom>
        </p:spPr>
      </p:pic>
      <p:pic>
        <p:nvPicPr>
          <p:cNvPr id="5" name="Picture 4" descr="Picture 1.png"/>
          <p:cNvPicPr>
            <a:picLocks noChangeAspect="1"/>
          </p:cNvPicPr>
          <p:nvPr/>
        </p:nvPicPr>
        <p:blipFill>
          <a:blip r:embed="rId3"/>
          <a:stretch>
            <a:fillRect/>
          </a:stretch>
        </p:blipFill>
        <p:spPr>
          <a:xfrm>
            <a:off x="401720" y="2720378"/>
            <a:ext cx="4563747" cy="37361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Overview</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II. </a:t>
            </a:r>
            <a:r>
              <a:rPr lang="en-US" b="1" dirty="0" err="1" smtClean="0">
                <a:solidFill>
                  <a:srgbClr val="DF6C5D"/>
                </a:solidFill>
              </a:rPr>
              <a:t>Grassmann</a:t>
            </a:r>
            <a:r>
              <a:rPr lang="en-US" b="1" dirty="0" smtClean="0">
                <a:solidFill>
                  <a:srgbClr val="DF6C5D"/>
                </a:solidFill>
              </a:rPr>
              <a:t> Structures</a:t>
            </a:r>
          </a:p>
          <a:p>
            <a:pPr>
              <a:buNone/>
            </a:pPr>
            <a:r>
              <a:rPr lang="en-US" dirty="0" smtClean="0"/>
              <a:t>1) Formulation of the Axioms</a:t>
            </a:r>
          </a:p>
          <a:p>
            <a:pPr>
              <a:buNone/>
            </a:pPr>
            <a:r>
              <a:rPr lang="en-US" dirty="0" smtClean="0"/>
              <a:t>Def 1 – Convex Cone</a:t>
            </a:r>
          </a:p>
          <a:p>
            <a:pPr>
              <a:buNone/>
            </a:pPr>
            <a:r>
              <a:rPr lang="en-US" dirty="0" smtClean="0"/>
              <a:t>Def 2 – </a:t>
            </a:r>
            <a:r>
              <a:rPr lang="en-US" dirty="0" err="1" smtClean="0"/>
              <a:t>Grassmann</a:t>
            </a:r>
            <a:r>
              <a:rPr lang="en-US" dirty="0" smtClean="0"/>
              <a:t> Structure/</a:t>
            </a:r>
            <a:r>
              <a:rPr lang="en-US" dirty="0" err="1" smtClean="0"/>
              <a:t>m</a:t>
            </a:r>
            <a:r>
              <a:rPr lang="en-US" dirty="0" smtClean="0"/>
              <a:t>-chromatic</a:t>
            </a:r>
          </a:p>
          <a:p>
            <a:pPr>
              <a:buNone/>
            </a:pPr>
            <a:r>
              <a:rPr lang="en-US" dirty="0" smtClean="0"/>
              <a:t>Def 3 – Equilibrium Structure</a:t>
            </a:r>
          </a:p>
          <a:p>
            <a:pPr>
              <a:buNone/>
            </a:pPr>
            <a:r>
              <a:rPr lang="en-US" dirty="0" smtClean="0"/>
              <a:t>Def 4 – Proper/Improper</a:t>
            </a:r>
          </a:p>
          <a:p>
            <a:pPr>
              <a:buNone/>
            </a:pPr>
            <a:endParaRPr lang="en-US" dirty="0" smtClean="0"/>
          </a:p>
          <a:p>
            <a:pPr>
              <a:buNone/>
            </a:pPr>
            <a:r>
              <a:rPr lang="en-US" dirty="0" smtClean="0"/>
              <a:t>IV. </a:t>
            </a:r>
            <a:r>
              <a:rPr lang="en-US" b="1" dirty="0" smtClean="0">
                <a:solidFill>
                  <a:schemeClr val="accent1">
                    <a:lumMod val="60000"/>
                    <a:lumOff val="40000"/>
                  </a:schemeClr>
                </a:solidFill>
              </a:rPr>
              <a:t>Color Interpretations</a:t>
            </a:r>
          </a:p>
          <a:p>
            <a:pPr marL="514350" indent="-514350">
              <a:buAutoNum type="arabicParenR"/>
            </a:pPr>
            <a:r>
              <a:rPr lang="en-US" dirty="0" err="1" smtClean="0"/>
              <a:t>Metameric</a:t>
            </a:r>
            <a:r>
              <a:rPr lang="en-US" dirty="0" smtClean="0"/>
              <a:t> Color Matching</a:t>
            </a:r>
          </a:p>
          <a:p>
            <a:pPr marL="514350" indent="-514350">
              <a:buAutoNum type="arabicParenR"/>
            </a:pPr>
            <a:r>
              <a:rPr lang="en-US" dirty="0" err="1" smtClean="0"/>
              <a:t>Tristimulus</a:t>
            </a:r>
            <a:r>
              <a:rPr lang="en-US" dirty="0" smtClean="0"/>
              <a:t> </a:t>
            </a:r>
            <a:r>
              <a:rPr lang="en-US" dirty="0" err="1" smtClean="0"/>
              <a:t>Colorimetry</a:t>
            </a:r>
            <a:endParaRPr lang="en-US" dirty="0" smtClean="0"/>
          </a:p>
          <a:p>
            <a:pPr marL="514350" indent="-514350">
              <a:buAutoNum type="arabicParenR"/>
            </a:pPr>
            <a:r>
              <a:rPr lang="en-US" dirty="0" smtClean="0"/>
              <a:t>Misunderstandings</a:t>
            </a:r>
          </a:p>
          <a:p>
            <a:pPr marL="514350" indent="-514350">
              <a:buAutoNum type="arabicParenR"/>
            </a:pPr>
            <a:r>
              <a:rPr lang="en-US" dirty="0" smtClean="0"/>
              <a:t>Asymmetric Color Matching</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85000" lnSpcReduction="20000"/>
          </a:bodyPr>
          <a:lstStyle/>
          <a:p>
            <a:pPr marL="571500" indent="-571500">
              <a:buNone/>
            </a:pPr>
            <a:r>
              <a:rPr lang="en-US" dirty="0" smtClean="0"/>
              <a:t>V. </a:t>
            </a:r>
            <a:r>
              <a:rPr lang="en-US" b="1" dirty="0" smtClean="0">
                <a:solidFill>
                  <a:schemeClr val="accent1">
                    <a:lumMod val="60000"/>
                    <a:lumOff val="40000"/>
                  </a:schemeClr>
                </a:solidFill>
              </a:rPr>
              <a:t>The dimensional structure of color and force</a:t>
            </a:r>
          </a:p>
          <a:p>
            <a:pPr marL="571500" indent="-571500">
              <a:buAutoNum type="arabicParenR"/>
            </a:pPr>
            <a:r>
              <a:rPr lang="en-US" dirty="0" smtClean="0"/>
              <a:t>Color Codes and </a:t>
            </a:r>
            <a:r>
              <a:rPr lang="en-US" dirty="0" err="1" smtClean="0"/>
              <a:t>Metamer</a:t>
            </a:r>
            <a:r>
              <a:rPr lang="en-US" dirty="0" smtClean="0"/>
              <a:t> Codes</a:t>
            </a:r>
          </a:p>
          <a:p>
            <a:pPr marL="571500" indent="-571500">
              <a:buAutoNum type="arabicParenR"/>
            </a:pPr>
            <a:r>
              <a:rPr lang="en-US" dirty="0" err="1" smtClean="0"/>
              <a:t>Photopigments</a:t>
            </a:r>
            <a:endParaRPr lang="en-US" dirty="0" smtClean="0"/>
          </a:p>
          <a:p>
            <a:pPr marL="571500" indent="-571500">
              <a:buAutoNum type="arabicParenR"/>
            </a:pPr>
            <a:r>
              <a:rPr lang="en-US" dirty="0" smtClean="0"/>
              <a:t>Force </a:t>
            </a:r>
            <a:r>
              <a:rPr lang="en-US" dirty="0" err="1" smtClean="0"/>
              <a:t>Measurments</a:t>
            </a:r>
            <a:r>
              <a:rPr lang="en-US" dirty="0" smtClean="0"/>
              <a:t> and Dynamical Theory</a:t>
            </a:r>
          </a:p>
          <a:p>
            <a:pPr marL="571500" indent="-571500">
              <a:buAutoNum type="arabicParenR"/>
            </a:pPr>
            <a:r>
              <a:rPr lang="en-US" dirty="0" smtClean="0"/>
              <a:t>Color Theory in a Measurement Framework</a:t>
            </a:r>
          </a:p>
          <a:p>
            <a:pPr marL="571500" indent="-571500">
              <a:buNone/>
            </a:pPr>
            <a:endParaRPr lang="en-US" dirty="0" smtClean="0"/>
          </a:p>
          <a:p>
            <a:pPr marL="571500" indent="-571500">
              <a:buNone/>
            </a:pPr>
            <a:r>
              <a:rPr lang="en-US" dirty="0" smtClean="0"/>
              <a:t>VI</a:t>
            </a:r>
            <a:r>
              <a:rPr lang="en-US" b="1" dirty="0" smtClean="0"/>
              <a:t>. </a:t>
            </a:r>
            <a:r>
              <a:rPr lang="en-US" b="1" dirty="0" err="1" smtClean="0">
                <a:solidFill>
                  <a:srgbClr val="EF8C6A"/>
                </a:solidFill>
              </a:rPr>
              <a:t>Konig</a:t>
            </a:r>
            <a:r>
              <a:rPr lang="en-US" b="1" dirty="0" smtClean="0">
                <a:solidFill>
                  <a:srgbClr val="EF8C6A"/>
                </a:solidFill>
              </a:rPr>
              <a:t> and </a:t>
            </a:r>
            <a:r>
              <a:rPr lang="en-US" b="1" dirty="0" err="1" smtClean="0">
                <a:solidFill>
                  <a:srgbClr val="EF8C6A"/>
                </a:solidFill>
              </a:rPr>
              <a:t>Hurvich</a:t>
            </a:r>
            <a:r>
              <a:rPr lang="en-US" b="1" dirty="0" smtClean="0">
                <a:solidFill>
                  <a:srgbClr val="EF8C6A"/>
                </a:solidFill>
              </a:rPr>
              <a:t>-Jameson Color Theories</a:t>
            </a:r>
          </a:p>
          <a:p>
            <a:pPr marL="571500" indent="-571500">
              <a:buAutoNum type="arabicParenR"/>
            </a:pPr>
            <a:r>
              <a:rPr lang="en-US" dirty="0" smtClean="0"/>
              <a:t>Representations of 2-Chromatic Reduction Structures</a:t>
            </a:r>
          </a:p>
          <a:p>
            <a:pPr marL="571500" indent="-571500">
              <a:buAutoNum type="arabicParenR"/>
            </a:pPr>
            <a:r>
              <a:rPr lang="en-US" dirty="0" smtClean="0"/>
              <a:t>The </a:t>
            </a:r>
            <a:r>
              <a:rPr lang="en-US" dirty="0" err="1" smtClean="0"/>
              <a:t>Konig</a:t>
            </a:r>
            <a:r>
              <a:rPr lang="en-US" dirty="0" smtClean="0"/>
              <a:t> Theory</a:t>
            </a:r>
          </a:p>
          <a:p>
            <a:pPr marL="571500" indent="-571500">
              <a:buAutoNum type="arabicParenR"/>
            </a:pPr>
            <a:r>
              <a:rPr lang="en-US" dirty="0" smtClean="0"/>
              <a:t>Codes Based on Color Attributes</a:t>
            </a:r>
          </a:p>
          <a:p>
            <a:pPr marL="571500" indent="-571500">
              <a:buAutoNum type="arabicParenR"/>
            </a:pPr>
            <a:r>
              <a:rPr lang="en-US" dirty="0" smtClean="0"/>
              <a:t>The Cancellation Procedure</a:t>
            </a:r>
          </a:p>
          <a:p>
            <a:pPr marL="571500" indent="-571500">
              <a:buAutoNum type="arabicParenR"/>
            </a:pPr>
            <a:r>
              <a:rPr lang="en-US" dirty="0" err="1" smtClean="0"/>
              <a:t>Represenation</a:t>
            </a:r>
            <a:r>
              <a:rPr lang="en-US" dirty="0" smtClean="0"/>
              <a:t> and Uniqueness</a:t>
            </a:r>
          </a:p>
          <a:p>
            <a:pPr marL="571500" indent="-571500">
              <a:buAutoNum type="arabicParenR"/>
            </a:pPr>
            <a:r>
              <a:rPr lang="en-US" dirty="0" smtClean="0"/>
              <a:t>Tests and Extensions of Opponent Colors Theory</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 and Force, a match made in ?</a:t>
            </a:r>
            <a:endParaRPr lang="en-US" dirty="0"/>
          </a:p>
        </p:txBody>
      </p:sp>
      <p:sp>
        <p:nvSpPr>
          <p:cNvPr id="3" name="Content Placeholder 2"/>
          <p:cNvSpPr>
            <a:spLocks noGrp="1"/>
          </p:cNvSpPr>
          <p:nvPr>
            <p:ph sz="quarter" idx="1"/>
          </p:nvPr>
        </p:nvSpPr>
        <p:spPr/>
        <p:txBody>
          <a:bodyPr/>
          <a:lstStyle/>
          <a:p>
            <a:pPr>
              <a:buNone/>
            </a:pPr>
            <a:r>
              <a:rPr lang="en-US" dirty="0" smtClean="0"/>
              <a:t>As it turns out, there are surprising similarities between color and force measurements.  These similarities are a direct result of the empirical qualities of forces and colors.  </a:t>
            </a:r>
          </a:p>
          <a:p>
            <a:pPr>
              <a:buNone/>
            </a:pPr>
            <a:endParaRPr lang="en-US" dirty="0" smtClean="0"/>
          </a:p>
          <a:p>
            <a:pPr>
              <a:buNone/>
            </a:pPr>
            <a:r>
              <a:rPr lang="en-US" dirty="0" smtClean="0"/>
              <a:t>Although the empirical qualities of force and color aren’t really ‘similar’ (a force isn’t actually like a spectrum of wavelengths), they have properties that can be represented in the same ways.</a:t>
            </a:r>
          </a:p>
          <a:p>
            <a:pPr>
              <a:buNone/>
            </a:pPr>
            <a:endParaRPr lang="en-US" dirty="0" smtClean="0"/>
          </a:p>
        </p:txBody>
      </p:sp>
      <p:pic>
        <p:nvPicPr>
          <p:cNvPr id="4" name="Picture 3" descr="Picture 5.png"/>
          <p:cNvPicPr>
            <a:picLocks noChangeAspect="1"/>
          </p:cNvPicPr>
          <p:nvPr/>
        </p:nvPicPr>
        <p:blipFill>
          <a:blip r:embed="rId2"/>
          <a:stretch>
            <a:fillRect/>
          </a:stretch>
        </p:blipFill>
        <p:spPr>
          <a:xfrm>
            <a:off x="6764454" y="4712276"/>
            <a:ext cx="1669934" cy="1693127"/>
          </a:xfrm>
          <a:prstGeom prst="rect">
            <a:avLst/>
          </a:prstGeom>
        </p:spPr>
      </p:pic>
      <p:pic>
        <p:nvPicPr>
          <p:cNvPr id="5" name="Picture 4" descr="Picture 6.png"/>
          <p:cNvPicPr>
            <a:picLocks noChangeAspect="1"/>
          </p:cNvPicPr>
          <p:nvPr/>
        </p:nvPicPr>
        <p:blipFill>
          <a:blip r:embed="rId3"/>
          <a:stretch>
            <a:fillRect/>
          </a:stretch>
        </p:blipFill>
        <p:spPr>
          <a:xfrm>
            <a:off x="4449838" y="4712276"/>
            <a:ext cx="1209522" cy="172904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Properties of Force and Color</a:t>
            </a:r>
            <a:endParaRPr lang="en-US" dirty="0"/>
          </a:p>
        </p:txBody>
      </p:sp>
      <p:sp>
        <p:nvSpPr>
          <p:cNvPr id="3" name="Content Placeholder 2"/>
          <p:cNvSpPr>
            <a:spLocks noGrp="1"/>
          </p:cNvSpPr>
          <p:nvPr>
            <p:ph sz="quarter" idx="1"/>
          </p:nvPr>
        </p:nvSpPr>
        <p:spPr/>
        <p:txBody>
          <a:bodyPr>
            <a:normAutofit fontScale="92500"/>
          </a:bodyPr>
          <a:lstStyle/>
          <a:p>
            <a:pPr>
              <a:buNone/>
            </a:pPr>
            <a:r>
              <a:rPr lang="en-US" dirty="0" smtClean="0"/>
              <a:t>So, why the surprising similarities?  What are the relevant properties of force and color?</a:t>
            </a:r>
          </a:p>
          <a:p>
            <a:pPr>
              <a:buNone/>
            </a:pPr>
            <a:endParaRPr lang="en-US" dirty="0" smtClean="0"/>
          </a:p>
          <a:p>
            <a:pPr>
              <a:buNone/>
            </a:pPr>
            <a:r>
              <a:rPr lang="en-US" dirty="0" smtClean="0">
                <a:solidFill>
                  <a:schemeClr val="accent2">
                    <a:lumMod val="60000"/>
                    <a:lumOff val="40000"/>
                  </a:schemeClr>
                </a:solidFill>
              </a:rPr>
              <a:t>Infinite Dimensionality and Reduction </a:t>
            </a:r>
            <a:r>
              <a:rPr lang="en-US" dirty="0" smtClean="0"/>
              <a:t>–</a:t>
            </a:r>
          </a:p>
          <a:p>
            <a:pPr>
              <a:buNone/>
            </a:pPr>
            <a:r>
              <a:rPr lang="en-US" dirty="0" smtClean="0"/>
              <a:t>For force, an infinite number of any-direction force magnitudes at a point can be represented by three orthogonal vectors (or one resulting vector).</a:t>
            </a:r>
          </a:p>
          <a:p>
            <a:pPr>
              <a:buNone/>
            </a:pPr>
            <a:r>
              <a:rPr lang="en-US" dirty="0" smtClean="0"/>
              <a:t>For color, the eye can detect light at any wavelength between 400 and 700 nm (approximately).  The physiology of the visual system (opponent processing) reduces these wavelengths to three input channels (or one resulting color sensation).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err="1" smtClean="0">
                <a:solidFill>
                  <a:srgbClr val="DF6C5D"/>
                </a:solidFill>
              </a:rPr>
              <a:t>Metamerism</a:t>
            </a:r>
            <a:r>
              <a:rPr lang="en-US" dirty="0" smtClean="0">
                <a:solidFill>
                  <a:srgbClr val="DF6C5D"/>
                </a:solidFill>
              </a:rPr>
              <a:t> -</a:t>
            </a:r>
          </a:p>
          <a:p>
            <a:pPr>
              <a:buNone/>
            </a:pPr>
            <a:r>
              <a:rPr lang="en-US" dirty="0" smtClean="0"/>
              <a:t>For force, there are infinite configurations of force magnitudes that will have the same resultant.  For color, multiple combinations of light will result in </a:t>
            </a:r>
            <a:r>
              <a:rPr lang="en-US" dirty="0" err="1" smtClean="0"/>
              <a:t>metameric</a:t>
            </a:r>
            <a:r>
              <a:rPr lang="en-US" dirty="0" smtClean="0"/>
              <a:t> color experience.</a:t>
            </a:r>
          </a:p>
          <a:p>
            <a:pPr>
              <a:buNone/>
            </a:pPr>
            <a:endParaRPr lang="en-US" dirty="0" smtClean="0"/>
          </a:p>
          <a:p>
            <a:pPr>
              <a:buNone/>
            </a:pPr>
            <a:r>
              <a:rPr lang="en-US" dirty="0" smtClean="0">
                <a:solidFill>
                  <a:srgbClr val="DF6C5D"/>
                </a:solidFill>
              </a:rPr>
              <a:t>Combination and Scaling – </a:t>
            </a:r>
          </a:p>
          <a:p>
            <a:pPr>
              <a:buNone/>
            </a:pPr>
            <a:r>
              <a:rPr lang="en-US" dirty="0" smtClean="0"/>
              <a:t>Forces can be combined (imagine the force table), and scaled by adding more force in each relevant direction.</a:t>
            </a:r>
          </a:p>
          <a:p>
            <a:pPr>
              <a:buNone/>
            </a:pPr>
            <a:r>
              <a:rPr lang="en-US" dirty="0" smtClean="0"/>
              <a:t>Colors can be combined by simply blending lights.  They can be scaled by increasing the intensity of relevant wavelengths.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solidFill>
                  <a:srgbClr val="DF6C5D"/>
                </a:solidFill>
              </a:rPr>
              <a:t>Three dimensionality-</a:t>
            </a:r>
          </a:p>
          <a:p>
            <a:pPr>
              <a:buNone/>
            </a:pPr>
            <a:r>
              <a:rPr lang="en-US" dirty="0" smtClean="0"/>
              <a:t>Any force measurement can be represented in three dimensions (</a:t>
            </a:r>
            <a:r>
              <a:rPr lang="en-US" dirty="0" err="1" smtClean="0"/>
              <a:t>x,y</a:t>
            </a:r>
            <a:r>
              <a:rPr lang="en-US" dirty="0" smtClean="0"/>
              <a:t>, and </a:t>
            </a:r>
            <a:r>
              <a:rPr lang="en-US" dirty="0" err="1" smtClean="0"/>
              <a:t>z</a:t>
            </a:r>
            <a:r>
              <a:rPr lang="en-US" dirty="0" smtClean="0"/>
              <a:t> axis vectors), as can any color measurement (three color ‘primaries’).  The first is a result of the 3-dimensionality of space, and second a result of the physiology of color vision.</a:t>
            </a:r>
          </a:p>
          <a:p>
            <a:pPr>
              <a:buNone/>
            </a:pPr>
            <a:endParaRPr lang="en-US" dirty="0" smtClean="0"/>
          </a:p>
          <a:p>
            <a:pPr>
              <a:buNone/>
            </a:pPr>
            <a:r>
              <a:rPr lang="en-US" dirty="0" smtClean="0">
                <a:solidFill>
                  <a:srgbClr val="DF6C5D"/>
                </a:solidFill>
              </a:rPr>
              <a:t>‘Equilibrium’ – </a:t>
            </a:r>
          </a:p>
          <a:p>
            <a:pPr>
              <a:buNone/>
            </a:pPr>
            <a:r>
              <a:rPr lang="en-US" dirty="0" smtClean="0"/>
              <a:t>Force configurations can be combined to create stasis – and any such combination mapped specially as being in ‘equilibrium’.  In color matching, if each element under consideration consists of two lights, any pair where the perceptual experience is the same for both can be considered special in the same way.  Color cancellation can produce an equilibrium effect as well.</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Convex Cone</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err="1" smtClean="0"/>
              <a:t>Grassmann</a:t>
            </a:r>
            <a:r>
              <a:rPr lang="en-US" dirty="0" smtClean="0"/>
              <a:t> structures are a type of convex cone, so in order to understand them, we should understand this definition. (Def 1, 231)</a:t>
            </a:r>
          </a:p>
          <a:p>
            <a:pPr>
              <a:buNone/>
            </a:pPr>
            <a:r>
              <a:rPr lang="en-US" dirty="0" smtClean="0"/>
              <a:t>A convex cone is a collection of objects A, a binary concatenation function from the set to itself (+), and a binary scaling function from A </a:t>
            </a:r>
            <a:r>
              <a:rPr lang="en-US" dirty="0" err="1" smtClean="0"/>
              <a:t>x</a:t>
            </a:r>
            <a:r>
              <a:rPr lang="en-US" dirty="0" smtClean="0"/>
              <a:t> Re</a:t>
            </a:r>
            <a:r>
              <a:rPr lang="en-US" baseline="30000" dirty="0" smtClean="0"/>
              <a:t>+</a:t>
            </a:r>
            <a:r>
              <a:rPr lang="en-US" dirty="0" smtClean="0"/>
              <a:t> to A (*).  The following axioms must be satisfied:</a:t>
            </a:r>
          </a:p>
          <a:p>
            <a:pPr>
              <a:buFontTx/>
              <a:buChar char="-"/>
            </a:pPr>
            <a:r>
              <a:rPr lang="en-US" dirty="0" smtClean="0"/>
              <a:t>Concatenation is associative, commutative, and cancels (</a:t>
            </a:r>
            <a:r>
              <a:rPr lang="en-US" dirty="0" err="1" smtClean="0"/>
              <a:t>a~b</a:t>
            </a:r>
            <a:r>
              <a:rPr lang="en-US" dirty="0" smtClean="0"/>
              <a:t> </a:t>
            </a:r>
            <a:r>
              <a:rPr lang="en-US" dirty="0" err="1" smtClean="0"/>
              <a:t>iff</a:t>
            </a:r>
            <a:r>
              <a:rPr lang="en-US" dirty="0" smtClean="0"/>
              <a:t> </a:t>
            </a:r>
            <a:r>
              <a:rPr lang="en-US" dirty="0" err="1" smtClean="0"/>
              <a:t>a+c</a:t>
            </a:r>
            <a:r>
              <a:rPr lang="en-US" dirty="0" smtClean="0"/>
              <a:t> ~ </a:t>
            </a:r>
            <a:r>
              <a:rPr lang="en-US" dirty="0" err="1" smtClean="0"/>
              <a:t>a+b</a:t>
            </a:r>
            <a:r>
              <a:rPr lang="en-US" dirty="0" smtClean="0"/>
              <a:t>).</a:t>
            </a:r>
          </a:p>
          <a:p>
            <a:pPr>
              <a:buFontTx/>
              <a:buChar char="-"/>
            </a:pPr>
            <a:r>
              <a:rPr lang="en-US" dirty="0" smtClean="0"/>
              <a:t>(scalar multiplication rules)</a:t>
            </a:r>
          </a:p>
          <a:p>
            <a:pPr>
              <a:buFontTx/>
              <a:buChar char="-"/>
            </a:pPr>
            <a:endParaRPr lang="en-US" dirty="0" smtClean="0"/>
          </a:p>
          <a:p>
            <a:pPr>
              <a:buNone/>
            </a:pPr>
            <a:r>
              <a:rPr lang="en-US" dirty="0" smtClean="0"/>
              <a:t>A convex cone can be represented in a vector space – note that the binary functions map to vector addition and scaling.</a:t>
            </a:r>
            <a:endParaRPr lang="en-US" dirty="0"/>
          </a:p>
        </p:txBody>
      </p:sp>
      <p:pic>
        <p:nvPicPr>
          <p:cNvPr id="4" name="Picture 3" descr="FD002615.png"/>
          <p:cNvPicPr>
            <a:picLocks noChangeAspect="1"/>
          </p:cNvPicPr>
          <p:nvPr/>
        </p:nvPicPr>
        <p:blipFill>
          <a:blip r:embed="rId3"/>
          <a:stretch>
            <a:fillRect/>
          </a:stretch>
        </p:blipFill>
        <p:spPr>
          <a:xfrm>
            <a:off x="4933651" y="274639"/>
            <a:ext cx="655204" cy="1173162"/>
          </a:xfrm>
          <a:prstGeom prst="rect">
            <a:avLst/>
          </a:prstGeom>
        </p:spPr>
      </p:pic>
      <p:pic>
        <p:nvPicPr>
          <p:cNvPr id="5" name="Picture 4" descr="FD002615.png"/>
          <p:cNvPicPr>
            <a:picLocks noChangeAspect="1"/>
          </p:cNvPicPr>
          <p:nvPr/>
        </p:nvPicPr>
        <p:blipFill>
          <a:blip r:embed="rId3"/>
          <a:stretch>
            <a:fillRect/>
          </a:stretch>
        </p:blipFill>
        <p:spPr>
          <a:xfrm>
            <a:off x="5741255" y="274639"/>
            <a:ext cx="655204" cy="1173162"/>
          </a:xfrm>
          <a:prstGeom prst="rect">
            <a:avLst/>
          </a:prstGeom>
        </p:spPr>
      </p:pic>
      <p:pic>
        <p:nvPicPr>
          <p:cNvPr id="6" name="Picture 5" descr="FD002615.png"/>
          <p:cNvPicPr>
            <a:picLocks noChangeAspect="1"/>
          </p:cNvPicPr>
          <p:nvPr/>
        </p:nvPicPr>
        <p:blipFill>
          <a:blip r:embed="rId3"/>
          <a:stretch>
            <a:fillRect/>
          </a:stretch>
        </p:blipFill>
        <p:spPr>
          <a:xfrm>
            <a:off x="6396459" y="274639"/>
            <a:ext cx="655204" cy="11731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Grassmann</a:t>
            </a:r>
            <a:r>
              <a:rPr lang="en-US" dirty="0" smtClean="0"/>
              <a:t> Structures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Take a convex cone, add an equivalence relation that holds for concatenation and scaling.</a:t>
            </a:r>
          </a:p>
          <a:p>
            <a:pPr>
              <a:buNone/>
            </a:pPr>
            <a:r>
              <a:rPr lang="en-US" dirty="0" smtClean="0"/>
              <a:t>Def 2 :</a:t>
            </a:r>
          </a:p>
          <a:p>
            <a:pPr>
              <a:buNone/>
            </a:pPr>
            <a:r>
              <a:rPr lang="en-US" dirty="0" smtClean="0"/>
              <a:t>&lt;A, +, *, ~&gt; is a </a:t>
            </a:r>
            <a:r>
              <a:rPr lang="en-US" dirty="0" err="1" smtClean="0"/>
              <a:t>Grassmann</a:t>
            </a:r>
            <a:r>
              <a:rPr lang="en-US" dirty="0" smtClean="0"/>
              <a:t> structure </a:t>
            </a:r>
            <a:r>
              <a:rPr lang="en-US" dirty="0" err="1" smtClean="0"/>
              <a:t>iff</a:t>
            </a:r>
            <a:r>
              <a:rPr lang="en-US" dirty="0" smtClean="0"/>
              <a:t> &lt;A, +, *&gt; is a convex cone, ~ is a binary relation on A, and </a:t>
            </a:r>
          </a:p>
          <a:p>
            <a:pPr marL="514350" indent="-514350">
              <a:buAutoNum type="arabicParenR"/>
            </a:pPr>
            <a:r>
              <a:rPr lang="en-US" dirty="0" smtClean="0"/>
              <a:t>~ is an equivalence relation</a:t>
            </a:r>
          </a:p>
          <a:p>
            <a:pPr marL="514350" indent="-514350">
              <a:buAutoNum type="arabicParenR"/>
            </a:pPr>
            <a:r>
              <a:rPr lang="en-US" dirty="0" err="1" smtClean="0"/>
              <a:t>a~b</a:t>
            </a:r>
            <a:r>
              <a:rPr lang="en-US" dirty="0" smtClean="0"/>
              <a:t> </a:t>
            </a:r>
            <a:r>
              <a:rPr lang="en-US" dirty="0" err="1" smtClean="0"/>
              <a:t>iff</a:t>
            </a:r>
            <a:r>
              <a:rPr lang="en-US" dirty="0" smtClean="0"/>
              <a:t> </a:t>
            </a:r>
            <a:r>
              <a:rPr lang="en-US" dirty="0" err="1" smtClean="0"/>
              <a:t>a+c</a:t>
            </a:r>
            <a:r>
              <a:rPr lang="en-US" dirty="0" smtClean="0"/>
              <a:t> ~ </a:t>
            </a:r>
            <a:r>
              <a:rPr lang="en-US" dirty="0" err="1" smtClean="0"/>
              <a:t>b+c</a:t>
            </a:r>
            <a:endParaRPr lang="en-US" dirty="0" smtClean="0"/>
          </a:p>
          <a:p>
            <a:pPr marL="514350" indent="-514350">
              <a:buAutoNum type="arabicParenR"/>
            </a:pPr>
            <a:r>
              <a:rPr lang="en-US" dirty="0" smtClean="0"/>
              <a:t>If </a:t>
            </a:r>
            <a:r>
              <a:rPr lang="en-US" dirty="0" err="1" smtClean="0"/>
              <a:t>a~b</a:t>
            </a:r>
            <a:r>
              <a:rPr lang="en-US" dirty="0" smtClean="0"/>
              <a:t>, then </a:t>
            </a:r>
            <a:r>
              <a:rPr lang="en-US" dirty="0" err="1" smtClean="0"/>
              <a:t>t</a:t>
            </a:r>
            <a:r>
              <a:rPr lang="en-US" dirty="0" smtClean="0"/>
              <a:t>*a ~ </a:t>
            </a:r>
            <a:r>
              <a:rPr lang="en-US" dirty="0" err="1" smtClean="0"/>
              <a:t>t</a:t>
            </a:r>
            <a:r>
              <a:rPr lang="en-US" dirty="0" smtClean="0"/>
              <a:t>*</a:t>
            </a:r>
            <a:r>
              <a:rPr lang="en-US" dirty="0" err="1" smtClean="0"/>
              <a:t>b</a:t>
            </a:r>
            <a:endParaRPr lang="en-US" dirty="0" smtClean="0"/>
          </a:p>
          <a:p>
            <a:pPr marL="514350" indent="-514350">
              <a:buNone/>
            </a:pPr>
            <a:endParaRPr lang="en-US" dirty="0" smtClean="0"/>
          </a:p>
          <a:p>
            <a:pPr marL="514350" indent="-514350">
              <a:buNone/>
            </a:pPr>
            <a:r>
              <a:rPr lang="en-US" dirty="0" smtClean="0"/>
              <a:t>M-chromaticity refers, in essence, to the dimensionality needed to represent a </a:t>
            </a:r>
            <a:r>
              <a:rPr lang="en-US" dirty="0" err="1" smtClean="0"/>
              <a:t>Grassmann</a:t>
            </a:r>
            <a:r>
              <a:rPr lang="en-US" dirty="0" smtClean="0"/>
              <a:t> structure. </a:t>
            </a:r>
            <a:endParaRPr lang="en-US" dirty="0"/>
          </a:p>
        </p:txBody>
      </p:sp>
      <p:pic>
        <p:nvPicPr>
          <p:cNvPr id="4" name="Picture 3" descr="AA026337.png"/>
          <p:cNvPicPr>
            <a:picLocks noChangeAspect="1"/>
          </p:cNvPicPr>
          <p:nvPr/>
        </p:nvPicPr>
        <p:blipFill>
          <a:blip r:embed="rId3"/>
          <a:stretch>
            <a:fillRect/>
          </a:stretch>
        </p:blipFill>
        <p:spPr>
          <a:xfrm>
            <a:off x="6551889" y="0"/>
            <a:ext cx="2134911" cy="158978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 Structures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An equilibrium structure (Def 3, 233) is a convex cone with a subset E, </a:t>
            </a:r>
            <a:r>
              <a:rPr lang="en-US" dirty="0" err="1" smtClean="0"/>
              <a:t>satifying</a:t>
            </a:r>
            <a:r>
              <a:rPr lang="en-US" dirty="0" smtClean="0"/>
              <a:t>:</a:t>
            </a:r>
          </a:p>
          <a:p>
            <a:pPr marL="514350" indent="-514350">
              <a:buAutoNum type="arabicParenR"/>
            </a:pPr>
            <a:r>
              <a:rPr lang="en-US" dirty="0" smtClean="0"/>
              <a:t>Every a in A may be concatenated with a buddy to produce something in the equilibrium subset.</a:t>
            </a:r>
          </a:p>
          <a:p>
            <a:pPr marL="514350" indent="-514350">
              <a:buAutoNum type="arabicParenR"/>
            </a:pPr>
            <a:r>
              <a:rPr lang="en-US" dirty="0" smtClean="0"/>
              <a:t>E is closed under concatenation.</a:t>
            </a:r>
          </a:p>
          <a:p>
            <a:pPr marL="514350" indent="-514350">
              <a:buAutoNum type="arabicParenR"/>
            </a:pPr>
            <a:r>
              <a:rPr lang="en-US" dirty="0" smtClean="0"/>
              <a:t>E is closed under scaling.</a:t>
            </a:r>
          </a:p>
          <a:p>
            <a:pPr marL="514350" indent="-514350">
              <a:buNone/>
            </a:pPr>
            <a:endParaRPr lang="en-US" dirty="0" smtClean="0"/>
          </a:p>
          <a:p>
            <a:pPr marL="514350" indent="-514350">
              <a:buNone/>
            </a:pPr>
            <a:r>
              <a:rPr lang="en-US" dirty="0" smtClean="0"/>
              <a:t>A </a:t>
            </a:r>
            <a:r>
              <a:rPr lang="en-US" dirty="0" err="1" smtClean="0"/>
              <a:t>Grassmann</a:t>
            </a:r>
            <a:r>
              <a:rPr lang="en-US" dirty="0" smtClean="0"/>
              <a:t> structure is ‘improper’ if it has an associated Eq. Structure where E is {a| for all </a:t>
            </a:r>
            <a:r>
              <a:rPr lang="en-US" dirty="0" err="1" smtClean="0"/>
              <a:t>b</a:t>
            </a:r>
            <a:r>
              <a:rPr lang="en-US" dirty="0" smtClean="0"/>
              <a:t> in A, </a:t>
            </a:r>
            <a:r>
              <a:rPr lang="en-US" dirty="0" err="1" smtClean="0"/>
              <a:t>a+b</a:t>
            </a:r>
            <a:r>
              <a:rPr lang="en-US" dirty="0" smtClean="0"/>
              <a:t> ~ </a:t>
            </a:r>
            <a:r>
              <a:rPr lang="en-US" dirty="0" err="1" smtClean="0"/>
              <a:t>b</a:t>
            </a:r>
            <a:r>
              <a:rPr lang="en-US" dirty="0" smtClean="0"/>
              <a:t>}, proper otherwise.  It is solvable if each member has an equilibrium buddy.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Overview</a:t>
            </a:r>
            <a:endParaRPr lang="en-US" dirty="0"/>
          </a:p>
        </p:txBody>
      </p:sp>
      <p:sp>
        <p:nvSpPr>
          <p:cNvPr id="3" name="Content Placeholder 2"/>
          <p:cNvSpPr>
            <a:spLocks noGrp="1"/>
          </p:cNvSpPr>
          <p:nvPr>
            <p:ph sz="quarter" idx="1"/>
          </p:nvPr>
        </p:nvSpPr>
        <p:spPr/>
        <p:txBody>
          <a:bodyPr>
            <a:normAutofit/>
          </a:bodyPr>
          <a:lstStyle/>
          <a:p>
            <a:pPr>
              <a:buNone/>
            </a:pPr>
            <a:r>
              <a:rPr lang="en-US" sz="2000" b="1" dirty="0" smtClean="0"/>
              <a:t>I. </a:t>
            </a:r>
            <a:r>
              <a:rPr lang="en-US" sz="2000" b="1" dirty="0" smtClean="0">
                <a:solidFill>
                  <a:schemeClr val="accent1">
                    <a:lumMod val="60000"/>
                    <a:lumOff val="40000"/>
                  </a:schemeClr>
                </a:solidFill>
              </a:rPr>
              <a:t>Introduction</a:t>
            </a:r>
          </a:p>
          <a:p>
            <a:pPr>
              <a:buNone/>
            </a:pPr>
            <a:r>
              <a:rPr lang="en-US" sz="2000" dirty="0" smtClean="0"/>
              <a:t>Def 1 – Proximity Structure</a:t>
            </a:r>
          </a:p>
          <a:p>
            <a:pPr>
              <a:buNone/>
            </a:pPr>
            <a:r>
              <a:rPr lang="en-US" sz="2000" dirty="0" smtClean="0"/>
              <a:t>Def 2 – </a:t>
            </a:r>
            <a:r>
              <a:rPr lang="en-US" sz="2000" dirty="0" err="1" smtClean="0"/>
              <a:t>Representable</a:t>
            </a:r>
            <a:r>
              <a:rPr lang="en-US" sz="2000" dirty="0" smtClean="0"/>
              <a:t> by a Metric</a:t>
            </a:r>
          </a:p>
          <a:p>
            <a:pPr>
              <a:buNone/>
            </a:pPr>
            <a:endParaRPr lang="en-US" sz="2000" dirty="0" smtClean="0"/>
          </a:p>
          <a:p>
            <a:pPr>
              <a:buNone/>
            </a:pPr>
            <a:r>
              <a:rPr lang="en-US" sz="2000" b="1" dirty="0" smtClean="0"/>
              <a:t>II. </a:t>
            </a:r>
            <a:r>
              <a:rPr lang="en-US" sz="2000" b="1" dirty="0" smtClean="0">
                <a:solidFill>
                  <a:srgbClr val="EF8C6A"/>
                </a:solidFill>
              </a:rPr>
              <a:t>Metrics with Additive Segments</a:t>
            </a:r>
          </a:p>
          <a:p>
            <a:pPr marL="514350" indent="-514350">
              <a:buNone/>
            </a:pPr>
            <a:r>
              <a:rPr lang="en-US" sz="2000" dirty="0" smtClean="0"/>
              <a:t>1) </a:t>
            </a:r>
            <a:r>
              <a:rPr lang="en-US" sz="2000" dirty="0" err="1" smtClean="0"/>
              <a:t>Collinearity</a:t>
            </a:r>
            <a:endParaRPr lang="en-US" sz="2000" dirty="0" smtClean="0"/>
          </a:p>
          <a:p>
            <a:pPr marL="514350" indent="-514350">
              <a:buNone/>
            </a:pPr>
            <a:r>
              <a:rPr lang="en-US" sz="2000" dirty="0" smtClean="0"/>
              <a:t>Def 3 – Collinear </a:t>
            </a:r>
            <a:r>
              <a:rPr lang="en-US" sz="2000" dirty="0" err="1" smtClean="0"/>
              <a:t>Betweeness</a:t>
            </a:r>
            <a:endParaRPr lang="en-US" sz="2000" dirty="0" smtClean="0"/>
          </a:p>
          <a:p>
            <a:pPr marL="514350" indent="-514350">
              <a:buNone/>
            </a:pPr>
            <a:r>
              <a:rPr lang="en-US" sz="2000" dirty="0" smtClean="0"/>
              <a:t>2) Constructive methods</a:t>
            </a:r>
          </a:p>
          <a:p>
            <a:pPr marL="514350" indent="-514350">
              <a:buNone/>
            </a:pPr>
            <a:r>
              <a:rPr lang="en-US" sz="2000" dirty="0" smtClean="0"/>
              <a:t>Def 4 – </a:t>
            </a:r>
            <a:r>
              <a:rPr lang="en-US" sz="2000" dirty="0" err="1" smtClean="0"/>
              <a:t>Segmentally</a:t>
            </a:r>
            <a:r>
              <a:rPr lang="en-US" sz="2000" dirty="0" smtClean="0"/>
              <a:t> Additive Proximity Structure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Equilibrium</a:t>
            </a:r>
            <a:endParaRPr lang="en-US" dirty="0"/>
          </a:p>
        </p:txBody>
      </p:sp>
      <p:sp>
        <p:nvSpPr>
          <p:cNvPr id="3" name="Content Placeholder 2"/>
          <p:cNvSpPr>
            <a:spLocks noGrp="1"/>
          </p:cNvSpPr>
          <p:nvPr>
            <p:ph sz="quarter" idx="1"/>
          </p:nvPr>
        </p:nvSpPr>
        <p:spPr/>
        <p:txBody>
          <a:bodyPr/>
          <a:lstStyle/>
          <a:p>
            <a:pPr>
              <a:buNone/>
            </a:pPr>
            <a:r>
              <a:rPr lang="en-US" dirty="0" smtClean="0"/>
              <a:t>Note that for a force configuration to be in E, every directional component of it (think of directions as points in projected space </a:t>
            </a:r>
            <a:r>
              <a:rPr lang="en-US" dirty="0" err="1" smtClean="0"/>
              <a:t>ie</a:t>
            </a:r>
            <a:r>
              <a:rPr lang="en-US" dirty="0" smtClean="0"/>
              <a:t>. lines through the origin) must be in equilibrium.  (Theorem 6, 266).  </a:t>
            </a:r>
          </a:p>
          <a:p>
            <a:pPr>
              <a:buNone/>
            </a:pPr>
            <a:endParaRPr lang="en-US" dirty="0" smtClean="0"/>
          </a:p>
          <a:p>
            <a:pPr>
              <a:buNone/>
            </a:pPr>
            <a:r>
              <a:rPr lang="en-US" dirty="0" smtClean="0"/>
              <a:t>Obviously, if this is the case, then the vector representing the force magnitudes are all 0, or they perfectly oppose each other.</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Aspects of Color</a:t>
            </a:r>
            <a:endParaRPr lang="en-US" dirty="0"/>
          </a:p>
        </p:txBody>
      </p:sp>
      <p:sp>
        <p:nvSpPr>
          <p:cNvPr id="3" name="Content Placeholder 2"/>
          <p:cNvSpPr>
            <a:spLocks noGrp="1"/>
          </p:cNvSpPr>
          <p:nvPr>
            <p:ph sz="quarter" idx="1"/>
          </p:nvPr>
        </p:nvSpPr>
        <p:spPr/>
        <p:txBody>
          <a:bodyPr/>
          <a:lstStyle/>
          <a:p>
            <a:pPr>
              <a:buNone/>
            </a:pPr>
            <a:r>
              <a:rPr lang="en-US" dirty="0" smtClean="0"/>
              <a:t>The basic </a:t>
            </a:r>
            <a:r>
              <a:rPr lang="en-US" dirty="0" err="1" smtClean="0"/>
              <a:t>Grassmann</a:t>
            </a:r>
            <a:r>
              <a:rPr lang="en-US" dirty="0" smtClean="0"/>
              <a:t> structure is a good representation of color measurements for the reasons listed before.  However, there are other aspects of color phenomenology that we might want to include in our representations, like color cancellation, or the workings of </a:t>
            </a:r>
            <a:r>
              <a:rPr lang="en-US" dirty="0" err="1" smtClean="0"/>
              <a:t>dichromatism</a:t>
            </a:r>
            <a:r>
              <a:rPr lang="en-US" dirty="0" smtClean="0"/>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Viewing Conditions and Focal Distributions</a:t>
            </a:r>
            <a:endParaRPr lang="en-US" dirty="0"/>
          </a:p>
        </p:txBody>
      </p:sp>
      <p:sp>
        <p:nvSpPr>
          <p:cNvPr id="3" name="Content Placeholder 2"/>
          <p:cNvSpPr>
            <a:spLocks noGrp="1"/>
          </p:cNvSpPr>
          <p:nvPr>
            <p:ph sz="quarter" idx="1"/>
          </p:nvPr>
        </p:nvSpPr>
        <p:spPr/>
        <p:txBody>
          <a:bodyPr/>
          <a:lstStyle/>
          <a:p>
            <a:pPr>
              <a:buNone/>
            </a:pPr>
            <a:r>
              <a:rPr lang="en-US" dirty="0" smtClean="0"/>
              <a:t>The color percept that results from a certain distribution of light isn’t fixed – it depends on viewing conditions (illumination, surround, etc).  </a:t>
            </a:r>
          </a:p>
          <a:p>
            <a:pPr>
              <a:buNone/>
            </a:pPr>
            <a:r>
              <a:rPr lang="en-US" dirty="0" smtClean="0"/>
              <a:t>We can consider a model with color distributions &lt;A, +, *&gt;, a set of viewing conditions, </a:t>
            </a:r>
            <a:r>
              <a:rPr lang="en-US" dirty="0" err="1" smtClean="0"/>
              <a:t>Ω</a:t>
            </a:r>
            <a:r>
              <a:rPr lang="en-US" dirty="0" smtClean="0"/>
              <a:t>, and a resulting space of color percepts P.  Then </a:t>
            </a:r>
            <a:r>
              <a:rPr lang="en-US" dirty="0" err="1" smtClean="0"/>
              <a:t>Ω</a:t>
            </a:r>
            <a:r>
              <a:rPr lang="en-US" dirty="0" smtClean="0"/>
              <a:t> is a set of functions </a:t>
            </a:r>
            <a:r>
              <a:rPr lang="en-US" dirty="0" err="1" smtClean="0"/>
              <a:t>β,γ</a:t>
            </a:r>
            <a:r>
              <a:rPr lang="en-US" dirty="0" smtClean="0"/>
              <a:t> that map color distributions to corresponding percepts.</a:t>
            </a:r>
          </a:p>
          <a:p>
            <a:pPr>
              <a:buNone/>
            </a:pPr>
            <a:r>
              <a:rPr lang="en-US" dirty="0" smtClean="0"/>
              <a:t>With such a model, we can consider </a:t>
            </a:r>
            <a:r>
              <a:rPr lang="en-US" b="1" dirty="0" smtClean="0"/>
              <a:t>asymmetric color matches </a:t>
            </a:r>
            <a:r>
              <a:rPr lang="en-US" dirty="0" smtClean="0"/>
              <a:t>– those that occur between different distributions under different viewing conditions: </a:t>
            </a:r>
            <a:r>
              <a:rPr lang="en-US" dirty="0" err="1" smtClean="0"/>
              <a:t>β(b</a:t>
            </a:r>
            <a:r>
              <a:rPr lang="en-US" dirty="0" smtClean="0"/>
              <a:t>) = </a:t>
            </a:r>
            <a:r>
              <a:rPr lang="en-US" dirty="0" err="1" smtClean="0"/>
              <a:t>β’(b</a:t>
            </a:r>
            <a:r>
              <a:rPr lang="en-US" dirty="0" smtClean="0"/>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Codes	</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Mathematically, we represent a color code as a function </a:t>
            </a:r>
            <a:r>
              <a:rPr lang="en-US" dirty="0" err="1" smtClean="0"/>
              <a:t>h(b</a:t>
            </a:r>
            <a:r>
              <a:rPr lang="en-US" dirty="0" smtClean="0"/>
              <a:t>, </a:t>
            </a:r>
            <a:r>
              <a:rPr lang="en-US" dirty="0" err="1" smtClean="0"/>
              <a:t>β</a:t>
            </a:r>
            <a:r>
              <a:rPr lang="en-US" dirty="0" smtClean="0"/>
              <a:t>) where </a:t>
            </a:r>
            <a:r>
              <a:rPr lang="en-US" dirty="0" err="1" smtClean="0"/>
              <a:t>b</a:t>
            </a:r>
            <a:r>
              <a:rPr lang="en-US" dirty="0" smtClean="0"/>
              <a:t> is a color distribution, and </a:t>
            </a:r>
            <a:r>
              <a:rPr lang="en-US" dirty="0" err="1" smtClean="0"/>
              <a:t>βis</a:t>
            </a:r>
            <a:r>
              <a:rPr lang="en-US" dirty="0" smtClean="0"/>
              <a:t> the viewing condition, and distinct values of </a:t>
            </a:r>
            <a:r>
              <a:rPr lang="en-US" dirty="0" err="1" smtClean="0"/>
              <a:t>h</a:t>
            </a:r>
            <a:r>
              <a:rPr lang="en-US" dirty="0" smtClean="0"/>
              <a:t> correspond to distinct color percepts.</a:t>
            </a:r>
          </a:p>
          <a:p>
            <a:pPr>
              <a:buNone/>
            </a:pPr>
            <a:r>
              <a:rPr lang="en-US" dirty="0" smtClean="0"/>
              <a:t>A ‘</a:t>
            </a:r>
            <a:r>
              <a:rPr lang="en-US" dirty="0" err="1" smtClean="0"/>
              <a:t>metamer</a:t>
            </a:r>
            <a:r>
              <a:rPr lang="en-US" dirty="0" smtClean="0"/>
              <a:t> code’ can be determined by creating a degenerate case where the set of viewing conditions, </a:t>
            </a:r>
            <a:r>
              <a:rPr lang="en-US" dirty="0" err="1" smtClean="0"/>
              <a:t>Ω</a:t>
            </a:r>
            <a:r>
              <a:rPr lang="en-US" dirty="0" smtClean="0"/>
              <a:t>, contains only one element </a:t>
            </a:r>
            <a:r>
              <a:rPr lang="en-US" dirty="0" err="1" smtClean="0"/>
              <a:t>β</a:t>
            </a:r>
            <a:r>
              <a:rPr lang="en-US" dirty="0" smtClean="0"/>
              <a:t>.  In this case, identical values of </a:t>
            </a:r>
            <a:r>
              <a:rPr lang="en-US" dirty="0" err="1" smtClean="0"/>
              <a:t>h</a:t>
            </a:r>
            <a:r>
              <a:rPr lang="en-US" dirty="0" smtClean="0"/>
              <a:t> will be </a:t>
            </a:r>
            <a:r>
              <a:rPr lang="en-US" dirty="0" err="1" smtClean="0"/>
              <a:t>metamers</a:t>
            </a:r>
            <a:r>
              <a:rPr lang="en-US" dirty="0" smtClean="0"/>
              <a:t> </a:t>
            </a:r>
            <a:r>
              <a:rPr lang="en-US" dirty="0" err="1" smtClean="0"/>
              <a:t>β(a</a:t>
            </a:r>
            <a:r>
              <a:rPr lang="en-US" dirty="0" smtClean="0"/>
              <a:t>) = </a:t>
            </a:r>
            <a:r>
              <a:rPr lang="en-US" dirty="0" err="1" smtClean="0"/>
              <a:t>β(b</a:t>
            </a:r>
            <a:r>
              <a:rPr lang="en-US" dirty="0" smtClean="0"/>
              <a:t>) </a:t>
            </a:r>
            <a:r>
              <a:rPr lang="en-US" dirty="0" err="1" smtClean="0"/>
              <a:t>iff</a:t>
            </a:r>
            <a:r>
              <a:rPr lang="en-US" dirty="0" smtClean="0"/>
              <a:t> a and </a:t>
            </a:r>
            <a:r>
              <a:rPr lang="en-US" dirty="0" err="1" smtClean="0"/>
              <a:t>b</a:t>
            </a:r>
            <a:r>
              <a:rPr lang="en-US" dirty="0" smtClean="0"/>
              <a:t> are </a:t>
            </a:r>
            <a:r>
              <a:rPr lang="en-US" dirty="0" err="1" smtClean="0"/>
              <a:t>metameric</a:t>
            </a:r>
            <a:r>
              <a:rPr lang="en-US" dirty="0" smtClean="0"/>
              <a:t>.</a:t>
            </a:r>
          </a:p>
          <a:p>
            <a:pPr>
              <a:buNone/>
            </a:pPr>
            <a:r>
              <a:rPr lang="en-US" dirty="0" smtClean="0"/>
              <a:t>We can use sets of </a:t>
            </a:r>
            <a:r>
              <a:rPr lang="en-US" i="1" dirty="0" err="1" smtClean="0"/>
              <a:t>n</a:t>
            </a:r>
            <a:r>
              <a:rPr lang="en-US" dirty="0" smtClean="0"/>
              <a:t> color codes to map color stimuli onto </a:t>
            </a:r>
            <a:r>
              <a:rPr lang="en-US" dirty="0" err="1" smtClean="0"/>
              <a:t>Re</a:t>
            </a:r>
            <a:r>
              <a:rPr lang="en-US" baseline="30000" dirty="0" err="1" smtClean="0"/>
              <a:t>n</a:t>
            </a:r>
            <a:r>
              <a:rPr lang="en-US" dirty="0" smtClean="0"/>
              <a:t>.  Such a set is complete if it can distinguish every stimuli.  Obviously in the case of color, a complete, independent set of color codes H is composed of h</a:t>
            </a:r>
            <a:r>
              <a:rPr lang="en-US" baseline="-25000" dirty="0" smtClean="0"/>
              <a:t>i</a:t>
            </a:r>
            <a:r>
              <a:rPr lang="en-US" dirty="0" smtClean="0"/>
              <a:t> with </a:t>
            </a:r>
            <a:r>
              <a:rPr lang="en-US" dirty="0" err="1" smtClean="0"/>
              <a:t>i</a:t>
            </a:r>
            <a:r>
              <a:rPr lang="en-US" dirty="0" smtClean="0"/>
              <a:t> = 3.  Though this is surprising given the general complexity of the nervous system.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dirty="0" err="1" smtClean="0"/>
              <a:t>Dichromats</a:t>
            </a:r>
            <a:r>
              <a:rPr lang="en-US" dirty="0" smtClean="0"/>
              <a:t> to Understand Color</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There are three types of dichromatic viewers – each corresponding to the lack of one cone type red, green, or blue.  </a:t>
            </a:r>
            <a:r>
              <a:rPr lang="en-US" dirty="0" err="1" smtClean="0"/>
              <a:t>Dichromats</a:t>
            </a:r>
            <a:r>
              <a:rPr lang="en-US" dirty="0" smtClean="0"/>
              <a:t> have difficulty distinguishing colors that normal viewers can, and as a result, their </a:t>
            </a:r>
            <a:r>
              <a:rPr lang="en-US" dirty="0" err="1" smtClean="0"/>
              <a:t>metameric</a:t>
            </a:r>
            <a:r>
              <a:rPr lang="en-US" dirty="0" smtClean="0"/>
              <a:t> </a:t>
            </a:r>
            <a:r>
              <a:rPr lang="en-US" dirty="0" err="1" smtClean="0"/>
              <a:t>judgements</a:t>
            </a:r>
            <a:r>
              <a:rPr lang="en-US" dirty="0" smtClean="0"/>
              <a:t> are more inclusive.</a:t>
            </a:r>
          </a:p>
          <a:p>
            <a:pPr>
              <a:buNone/>
            </a:pPr>
            <a:endParaRPr lang="en-US" dirty="0" smtClean="0"/>
          </a:p>
          <a:p>
            <a:pPr>
              <a:buNone/>
            </a:pPr>
            <a:r>
              <a:rPr lang="en-US" dirty="0" smtClean="0"/>
              <a:t>Then we can define three new types of 2- chromatic </a:t>
            </a:r>
            <a:r>
              <a:rPr lang="en-US" dirty="0" err="1" smtClean="0"/>
              <a:t>Grassmann</a:t>
            </a:r>
            <a:r>
              <a:rPr lang="en-US" dirty="0" smtClean="0"/>
              <a:t> structures &lt;A, +, *, ~</a:t>
            </a:r>
            <a:r>
              <a:rPr lang="en-US" baseline="-25000" dirty="0" smtClean="0"/>
              <a:t>I</a:t>
            </a:r>
            <a:r>
              <a:rPr lang="en-US" dirty="0" smtClean="0"/>
              <a:t>&gt;, (I = P,T, or D) for each type of </a:t>
            </a:r>
            <a:r>
              <a:rPr lang="en-US" dirty="0" err="1" smtClean="0"/>
              <a:t>dichromat</a:t>
            </a:r>
            <a:r>
              <a:rPr lang="en-US" dirty="0" smtClean="0"/>
              <a:t>, where ~</a:t>
            </a:r>
            <a:r>
              <a:rPr lang="en-US" baseline="-25000" dirty="0" smtClean="0"/>
              <a:t>I</a:t>
            </a:r>
            <a:r>
              <a:rPr lang="en-US" dirty="0" smtClean="0"/>
              <a:t> corresponds to the </a:t>
            </a:r>
            <a:r>
              <a:rPr lang="en-US" dirty="0" err="1" smtClean="0"/>
              <a:t>metamer</a:t>
            </a:r>
            <a:r>
              <a:rPr lang="en-US" dirty="0" smtClean="0"/>
              <a:t> relation for that </a:t>
            </a:r>
            <a:r>
              <a:rPr lang="en-US" dirty="0" err="1" smtClean="0"/>
              <a:t>dichromat</a:t>
            </a:r>
            <a:r>
              <a:rPr lang="en-US" dirty="0" smtClean="0"/>
              <a:t>.  </a:t>
            </a:r>
          </a:p>
          <a:p>
            <a:pPr>
              <a:buNone/>
            </a:pPr>
            <a:endParaRPr lang="en-US" dirty="0" smtClean="0"/>
          </a:p>
          <a:p>
            <a:pPr>
              <a:buNone/>
            </a:pPr>
            <a:r>
              <a:rPr lang="en-US" dirty="0" smtClean="0"/>
              <a:t>(</a:t>
            </a:r>
            <a:r>
              <a:rPr lang="en-US" dirty="0" err="1" smtClean="0"/>
              <a:t>Th</a:t>
            </a:r>
            <a:r>
              <a:rPr lang="en-US" dirty="0" smtClean="0"/>
              <a:t> 8, 275) These 2-chromatic structures can be mapped by the same functions that map the 3-chromatic, normal viewer </a:t>
            </a:r>
            <a:r>
              <a:rPr lang="en-US" dirty="0" err="1" smtClean="0"/>
              <a:t>Grassman</a:t>
            </a:r>
            <a:r>
              <a:rPr lang="en-US" dirty="0" smtClean="0"/>
              <a:t> Structure.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Hering</a:t>
            </a:r>
            <a:r>
              <a:rPr lang="en-US" dirty="0" smtClean="0"/>
              <a:t> Primaries	</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On the </a:t>
            </a:r>
            <a:r>
              <a:rPr lang="en-US" dirty="0" err="1" smtClean="0"/>
              <a:t>Hering</a:t>
            </a:r>
            <a:r>
              <a:rPr lang="en-US" dirty="0" smtClean="0"/>
              <a:t> view of color, there are four salient, primary colors that are </a:t>
            </a:r>
            <a:r>
              <a:rPr lang="en-US" dirty="0" err="1" smtClean="0"/>
              <a:t>pairwise</a:t>
            </a:r>
            <a:r>
              <a:rPr lang="en-US" dirty="0" smtClean="0"/>
              <a:t> opposites, red-green and blue-yellow.  The last component of color is the brightness or black-white channel.</a:t>
            </a:r>
          </a:p>
          <a:p>
            <a:pPr>
              <a:buNone/>
            </a:pPr>
            <a:r>
              <a:rPr lang="en-US" dirty="0" smtClean="0"/>
              <a:t>This view is supported by the observation that the opposing colors can ‘cancel’ each other out.  Start with a red light, add a green one of the appropriate strength, and the result will be achromatic.</a:t>
            </a:r>
          </a:p>
          <a:p>
            <a:pPr>
              <a:buNone/>
            </a:pPr>
            <a:r>
              <a:rPr lang="en-US" dirty="0" smtClean="0"/>
              <a:t>This feature of color vision can be represented by adding &lt;A, +, *, A</a:t>
            </a:r>
            <a:r>
              <a:rPr lang="en-US" baseline="-25000" dirty="0" smtClean="0"/>
              <a:t>i</a:t>
            </a:r>
            <a:r>
              <a:rPr lang="en-US" dirty="0" smtClean="0"/>
              <a:t>&gt;  </a:t>
            </a:r>
            <a:r>
              <a:rPr lang="en-US" dirty="0" err="1" smtClean="0"/>
              <a:t>i</a:t>
            </a:r>
            <a:r>
              <a:rPr lang="en-US" dirty="0" smtClean="0"/>
              <a:t> = 1,2, equilibrium structures where A</a:t>
            </a:r>
            <a:r>
              <a:rPr lang="en-US" baseline="-25000" dirty="0" smtClean="0"/>
              <a:t>i</a:t>
            </a:r>
            <a:r>
              <a:rPr lang="en-US" dirty="0" smtClean="0"/>
              <a:t> corresponds to a set of either red-green neutral or yellow-blue neutral hues. (</a:t>
            </a:r>
            <a:r>
              <a:rPr lang="en-US" dirty="0" err="1" smtClean="0"/>
              <a:t>Th</a:t>
            </a:r>
            <a:r>
              <a:rPr lang="en-US" dirty="0" smtClean="0"/>
              <a:t> 9 &amp; 10)</a:t>
            </a:r>
            <a:endParaRPr lang="en-US" dirty="0"/>
          </a:p>
        </p:txBody>
      </p:sp>
      <p:pic>
        <p:nvPicPr>
          <p:cNvPr id="4" name="Picture 3" descr="Picture 2.png"/>
          <p:cNvPicPr>
            <a:picLocks noChangeAspect="1"/>
          </p:cNvPicPr>
          <p:nvPr/>
        </p:nvPicPr>
        <p:blipFill>
          <a:blip r:embed="rId3"/>
          <a:stretch>
            <a:fillRect/>
          </a:stretch>
        </p:blipFill>
        <p:spPr>
          <a:xfrm>
            <a:off x="6349774" y="133698"/>
            <a:ext cx="1475013" cy="131410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149684"/>
            <a:ext cx="7772400" cy="4572000"/>
          </a:xfrm>
        </p:spPr>
        <p:txBody>
          <a:bodyPr/>
          <a:lstStyle/>
          <a:p>
            <a:pPr>
              <a:buNone/>
            </a:pPr>
            <a:r>
              <a:rPr lang="en-US" dirty="0" smtClean="0"/>
              <a:t>Do the color codes correspond with hue, saturation, and brightness?  Or with the three axes of </a:t>
            </a:r>
            <a:r>
              <a:rPr lang="en-US" dirty="0" err="1" smtClean="0"/>
              <a:t>Hering</a:t>
            </a:r>
            <a:r>
              <a:rPr lang="en-US" dirty="0" smtClean="0"/>
              <a:t> primaries – red-green, blue-yellow, and white-black? The color space is similar in either case given that ‘hue’ is represented by a color circle – so I guess it’s a matter of taste?  How you understand the 3 dimensions of color experience?</a:t>
            </a:r>
            <a:endParaRPr lang="en-US" dirty="0"/>
          </a:p>
        </p:txBody>
      </p:sp>
      <p:pic>
        <p:nvPicPr>
          <p:cNvPr id="4" name="Picture 3" descr="Picture 4.png"/>
          <p:cNvPicPr>
            <a:picLocks noChangeAspect="1"/>
          </p:cNvPicPr>
          <p:nvPr/>
        </p:nvPicPr>
        <p:blipFill>
          <a:blip r:embed="rId2"/>
          <a:stretch>
            <a:fillRect/>
          </a:stretch>
        </p:blipFill>
        <p:spPr>
          <a:xfrm>
            <a:off x="5555528" y="3983789"/>
            <a:ext cx="2612493" cy="244984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Over!</a:t>
            </a:r>
            <a:endParaRPr lang="en-US" dirty="0"/>
          </a:p>
        </p:txBody>
      </p:sp>
      <p:pic>
        <p:nvPicPr>
          <p:cNvPr id="4" name="Content Placeholder 3" descr="Picture 2.png"/>
          <p:cNvPicPr>
            <a:picLocks noGrp="1" noChangeAspect="1"/>
          </p:cNvPicPr>
          <p:nvPr>
            <p:ph sz="quarter" idx="1"/>
          </p:nvPr>
        </p:nvPicPr>
        <p:blipFill>
          <a:blip r:embed="rId2"/>
          <a:srcRect l="-7018" r="-7018"/>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numCol="2">
            <a:noAutofit/>
          </a:bodyPr>
          <a:lstStyle/>
          <a:p>
            <a:pPr>
              <a:buNone/>
            </a:pPr>
            <a:r>
              <a:rPr lang="en-US" sz="2000" b="1" dirty="0" smtClean="0"/>
              <a:t>IV. </a:t>
            </a:r>
            <a:r>
              <a:rPr lang="en-US" sz="2000" b="1" dirty="0" smtClean="0">
                <a:solidFill>
                  <a:srgbClr val="EF8C6A"/>
                </a:solidFill>
              </a:rPr>
              <a:t>Multidimensional Representations</a:t>
            </a:r>
          </a:p>
          <a:p>
            <a:pPr marL="514350" indent="-514350">
              <a:buNone/>
            </a:pPr>
            <a:r>
              <a:rPr lang="en-US" sz="2000" dirty="0" smtClean="0"/>
              <a:t>1) </a:t>
            </a:r>
            <a:r>
              <a:rPr lang="en-US" sz="2000" b="1" dirty="0" smtClean="0">
                <a:solidFill>
                  <a:srgbClr val="EF8C6A"/>
                </a:solidFill>
              </a:rPr>
              <a:t>Decomposability</a:t>
            </a:r>
          </a:p>
          <a:p>
            <a:pPr marL="514350" indent="-514350">
              <a:buNone/>
            </a:pPr>
            <a:r>
              <a:rPr lang="en-US" sz="2000" dirty="0" smtClean="0"/>
              <a:t>Def 6 – Induced Conjoint Structure</a:t>
            </a:r>
          </a:p>
          <a:p>
            <a:pPr marL="514350" indent="-514350">
              <a:buNone/>
            </a:pPr>
            <a:r>
              <a:rPr lang="en-US" sz="2000" dirty="0" smtClean="0"/>
              <a:t>Def 7 – One factor Independence</a:t>
            </a:r>
          </a:p>
          <a:p>
            <a:pPr marL="514350" indent="-514350">
              <a:buNone/>
            </a:pPr>
            <a:endParaRPr lang="en-US" sz="2000" dirty="0" smtClean="0"/>
          </a:p>
          <a:p>
            <a:pPr marL="514350" indent="-514350">
              <a:buNone/>
            </a:pPr>
            <a:r>
              <a:rPr lang="en-US" sz="2000" dirty="0" smtClean="0"/>
              <a:t>2) </a:t>
            </a:r>
            <a:r>
              <a:rPr lang="en-US" sz="2000" b="1" dirty="0" err="1" smtClean="0">
                <a:solidFill>
                  <a:schemeClr val="accent1">
                    <a:lumMod val="60000"/>
                    <a:lumOff val="40000"/>
                  </a:schemeClr>
                </a:solidFill>
              </a:rPr>
              <a:t>Intradimensional</a:t>
            </a:r>
            <a:r>
              <a:rPr lang="en-US" sz="2000" b="1" dirty="0" smtClean="0">
                <a:solidFill>
                  <a:schemeClr val="accent1">
                    <a:lumMod val="60000"/>
                    <a:lumOff val="40000"/>
                  </a:schemeClr>
                </a:solidFill>
              </a:rPr>
              <a:t> </a:t>
            </a:r>
            <a:r>
              <a:rPr lang="en-US" sz="2000" b="1" dirty="0" err="1" smtClean="0">
                <a:solidFill>
                  <a:schemeClr val="accent1">
                    <a:lumMod val="60000"/>
                    <a:lumOff val="40000"/>
                  </a:schemeClr>
                </a:solidFill>
              </a:rPr>
              <a:t>Subtractivity</a:t>
            </a:r>
            <a:endParaRPr lang="en-US" sz="2000" b="1" dirty="0" smtClean="0">
              <a:solidFill>
                <a:schemeClr val="accent1">
                  <a:lumMod val="60000"/>
                  <a:lumOff val="40000"/>
                </a:schemeClr>
              </a:solidFill>
            </a:endParaRPr>
          </a:p>
          <a:p>
            <a:pPr marL="514350" indent="-514350">
              <a:buNone/>
            </a:pPr>
            <a:r>
              <a:rPr lang="en-US" sz="2000" dirty="0" smtClean="0"/>
              <a:t>Def 8 – </a:t>
            </a:r>
            <a:r>
              <a:rPr lang="en-US" sz="2000" dirty="0" err="1" smtClean="0"/>
              <a:t>Betweeness</a:t>
            </a:r>
            <a:r>
              <a:rPr lang="en-US" sz="2000" dirty="0" smtClean="0"/>
              <a:t> Axioms</a:t>
            </a:r>
          </a:p>
          <a:p>
            <a:pPr marL="514350" indent="-514350">
              <a:buNone/>
            </a:pPr>
            <a:r>
              <a:rPr lang="en-US" sz="2000" dirty="0" smtClean="0"/>
              <a:t>Def 9 – Restricted solvability</a:t>
            </a:r>
          </a:p>
          <a:p>
            <a:pPr marL="514350" indent="-514350">
              <a:buNone/>
            </a:pPr>
            <a:r>
              <a:rPr lang="en-US" sz="2000" dirty="0" smtClean="0"/>
              <a:t>Def 10 –Archimedean axiom</a:t>
            </a:r>
          </a:p>
          <a:p>
            <a:pPr marL="514350" indent="-514350">
              <a:buNone/>
            </a:pPr>
            <a:endParaRPr lang="en-US" sz="2000" dirty="0" smtClean="0"/>
          </a:p>
          <a:p>
            <a:pPr marL="514350" indent="-514350">
              <a:buNone/>
            </a:pPr>
            <a:r>
              <a:rPr lang="en-US" sz="2000" dirty="0" smtClean="0"/>
              <a:t>3) </a:t>
            </a:r>
            <a:r>
              <a:rPr lang="en-US" sz="2000" b="1" dirty="0" err="1" smtClean="0">
                <a:solidFill>
                  <a:srgbClr val="EF8C6A"/>
                </a:solidFill>
              </a:rPr>
              <a:t>Interdimensional</a:t>
            </a:r>
            <a:r>
              <a:rPr lang="en-US" sz="2000" b="1" dirty="0" smtClean="0">
                <a:solidFill>
                  <a:srgbClr val="EF8C6A"/>
                </a:solidFill>
              </a:rPr>
              <a:t> </a:t>
            </a:r>
            <a:r>
              <a:rPr lang="en-US" sz="2000" b="1" dirty="0" err="1" smtClean="0">
                <a:solidFill>
                  <a:srgbClr val="EF8C6A"/>
                </a:solidFill>
              </a:rPr>
              <a:t>Additivity</a:t>
            </a:r>
            <a:endParaRPr lang="en-US" sz="2000" b="1" dirty="0" smtClean="0">
              <a:solidFill>
                <a:srgbClr val="EF8C6A"/>
              </a:solidFill>
            </a:endParaRPr>
          </a:p>
          <a:p>
            <a:pPr marL="514350" indent="-514350">
              <a:buNone/>
            </a:pPr>
            <a:r>
              <a:rPr lang="en-US" sz="2000" dirty="0" smtClean="0"/>
              <a:t>Def 11 – Independence</a:t>
            </a:r>
          </a:p>
          <a:p>
            <a:pPr>
              <a:buNone/>
            </a:pPr>
            <a:r>
              <a:rPr lang="en-US" sz="2000" dirty="0" smtClean="0"/>
              <a:t>Def 12 – Thomsen condition</a:t>
            </a:r>
          </a:p>
          <a:p>
            <a:pPr>
              <a:buNone/>
            </a:pPr>
            <a:r>
              <a:rPr lang="en-US" sz="2000" dirty="0" smtClean="0"/>
              <a:t>Def 13 – Essential factors</a:t>
            </a:r>
          </a:p>
          <a:p>
            <a:pPr>
              <a:buNone/>
            </a:pPr>
            <a:endParaRPr lang="en-US" sz="2000" dirty="0" smtClean="0"/>
          </a:p>
          <a:p>
            <a:pPr>
              <a:buNone/>
            </a:pPr>
            <a:r>
              <a:rPr lang="en-US" sz="2000" dirty="0" smtClean="0"/>
              <a:t>4</a:t>
            </a:r>
            <a:r>
              <a:rPr lang="en-US" sz="2000" b="1" dirty="0" smtClean="0"/>
              <a:t>) </a:t>
            </a:r>
            <a:r>
              <a:rPr lang="en-US" sz="2000" b="1" dirty="0" smtClean="0">
                <a:solidFill>
                  <a:schemeClr val="accent1">
                    <a:lumMod val="60000"/>
                    <a:lumOff val="40000"/>
                  </a:schemeClr>
                </a:solidFill>
              </a:rPr>
              <a:t>The Additive Difference Model</a:t>
            </a:r>
          </a:p>
          <a:p>
            <a:pPr>
              <a:buNone/>
            </a:pPr>
            <a:r>
              <a:rPr lang="en-US" sz="2000" dirty="0" smtClean="0"/>
              <a:t>Def 14 – additive difference structure</a:t>
            </a:r>
          </a:p>
          <a:p>
            <a:pPr marL="514350" indent="-514350">
              <a:buNone/>
            </a:pPr>
            <a:endParaRPr lang="en-US" sz="2200" dirty="0" smtClean="0"/>
          </a:p>
          <a:p>
            <a:pPr>
              <a:buNone/>
            </a:pPr>
            <a:r>
              <a:rPr lang="en-US" sz="2000" dirty="0" smtClean="0"/>
              <a:t>5) </a:t>
            </a:r>
            <a:r>
              <a:rPr lang="en-US" sz="2000" b="1" dirty="0" smtClean="0">
                <a:solidFill>
                  <a:srgbClr val="EF8C6A"/>
                </a:solidFill>
              </a:rPr>
              <a:t>Additive Difference Metrics</a:t>
            </a:r>
          </a:p>
          <a:p>
            <a:pPr>
              <a:buNone/>
            </a:pPr>
            <a:r>
              <a:rPr lang="en-US" sz="2000" dirty="0" smtClean="0"/>
              <a:t>Def 15 – Compatible with a Metric</a:t>
            </a:r>
          </a:p>
          <a:p>
            <a:pPr marL="514350" indent="-514350">
              <a:buNone/>
            </a:pP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numCol="2">
            <a:noAutofit/>
          </a:bodyPr>
          <a:lstStyle/>
          <a:p>
            <a:pPr>
              <a:buNone/>
            </a:pPr>
            <a:endParaRPr lang="en-US" sz="2000" dirty="0" smtClean="0"/>
          </a:p>
          <a:p>
            <a:pPr>
              <a:buNone/>
            </a:pPr>
            <a:r>
              <a:rPr lang="en-US" sz="2000" dirty="0" smtClean="0"/>
              <a:t>VI.</a:t>
            </a:r>
            <a:r>
              <a:rPr lang="en-US" sz="2000" b="1" dirty="0" smtClean="0"/>
              <a:t> Experimental Tests of Multidimensional  Representations</a:t>
            </a:r>
          </a:p>
          <a:p>
            <a:pPr marL="514350" indent="-514350">
              <a:buAutoNum type="arabicParenR"/>
            </a:pPr>
            <a:r>
              <a:rPr lang="en-US" sz="2000" dirty="0" smtClean="0"/>
              <a:t>Relative Curvature</a:t>
            </a:r>
          </a:p>
          <a:p>
            <a:pPr marL="514350" indent="-514350">
              <a:buAutoNum type="arabicParenR"/>
            </a:pPr>
            <a:r>
              <a:rPr lang="en-US" sz="2000" dirty="0" smtClean="0"/>
              <a:t>Translation Invariance</a:t>
            </a:r>
          </a:p>
          <a:p>
            <a:pPr marL="514350" indent="-514350">
              <a:buAutoNum type="arabicParenR"/>
            </a:pPr>
            <a:r>
              <a:rPr lang="en-US" sz="2000" dirty="0" smtClean="0"/>
              <a:t>The Triangle Inequality</a:t>
            </a:r>
          </a:p>
          <a:p>
            <a:pPr marL="514350" indent="-514350">
              <a:buNone/>
            </a:pPr>
            <a:endParaRPr lang="en-US" sz="2000" dirty="0" smtClean="0"/>
          </a:p>
          <a:p>
            <a:pPr marL="514350" indent="-514350">
              <a:buNone/>
            </a:pPr>
            <a:r>
              <a:rPr lang="en-US" sz="2000" dirty="0" smtClean="0"/>
              <a:t>VII. </a:t>
            </a:r>
            <a:r>
              <a:rPr lang="en-US" sz="2000" b="1" dirty="0" smtClean="0"/>
              <a:t>Feature Representations</a:t>
            </a:r>
          </a:p>
          <a:p>
            <a:pPr marL="514350" indent="-514350">
              <a:buNone/>
            </a:pPr>
            <a:r>
              <a:rPr lang="en-US" sz="2000" dirty="0" smtClean="0"/>
              <a:t>2) </a:t>
            </a:r>
            <a:r>
              <a:rPr lang="en-US" sz="2000" b="1" dirty="0" smtClean="0"/>
              <a:t>The Contrast Model</a:t>
            </a:r>
          </a:p>
          <a:p>
            <a:pPr marL="514350" indent="-514350">
              <a:buNone/>
            </a:pPr>
            <a:r>
              <a:rPr lang="en-US" sz="2000" dirty="0" smtClean="0"/>
              <a:t>Def 16 – Proximity feature structure</a:t>
            </a:r>
          </a:p>
          <a:p>
            <a:pPr>
              <a:buNone/>
            </a:pPr>
            <a:r>
              <a:rPr lang="en-US" sz="2000" dirty="0" smtClean="0"/>
              <a:t>Def 17 – Partially Factorial</a:t>
            </a:r>
          </a:p>
          <a:p>
            <a:pPr>
              <a:buNone/>
            </a:pPr>
            <a:r>
              <a:rPr lang="en-US" sz="2000" dirty="0" smtClean="0"/>
              <a:t>Def 18 – </a:t>
            </a:r>
            <a:r>
              <a:rPr lang="en-US" sz="2000" dirty="0" err="1" smtClean="0"/>
              <a:t>Factorially</a:t>
            </a:r>
            <a:r>
              <a:rPr lang="en-US" sz="2000" dirty="0" smtClean="0"/>
              <a:t> Comparable</a:t>
            </a:r>
          </a:p>
          <a:p>
            <a:pPr>
              <a:buNone/>
            </a:pPr>
            <a:r>
              <a:rPr lang="en-US" sz="2000" dirty="0" smtClean="0"/>
              <a:t>Def 19 – Independence/Solvability/</a:t>
            </a:r>
            <a:r>
              <a:rPr lang="en-US" sz="2000" dirty="0" err="1" smtClean="0"/>
              <a:t>Archimedeanism</a:t>
            </a:r>
            <a:endParaRPr lang="en-US" sz="2000" dirty="0" smtClean="0"/>
          </a:p>
          <a:p>
            <a:pPr>
              <a:buNone/>
            </a:pPr>
            <a:r>
              <a:rPr lang="en-US" sz="2000" dirty="0" smtClean="0"/>
              <a:t>Def 20 – Uniform</a:t>
            </a:r>
          </a:p>
          <a:p>
            <a:pPr>
              <a:buNone/>
            </a:pPr>
            <a:r>
              <a:rPr lang="en-US" sz="2000" dirty="0" smtClean="0"/>
              <a:t>Def 21 – Invariant</a:t>
            </a:r>
          </a:p>
          <a:p>
            <a:pPr>
              <a:buNone/>
            </a:pPr>
            <a:r>
              <a:rPr lang="en-US" sz="2000" dirty="0" smtClean="0"/>
              <a:t>Def 22 - Extensive</a:t>
            </a:r>
          </a:p>
          <a:p>
            <a:pPr marL="514350" indent="-514350">
              <a:buNone/>
            </a:pPr>
            <a:r>
              <a:rPr lang="en-US" sz="2000" dirty="0" smtClean="0"/>
              <a:t>2) Empirical Application</a:t>
            </a:r>
          </a:p>
          <a:p>
            <a:pPr marL="514350" indent="-514350">
              <a:buNone/>
            </a:pPr>
            <a:r>
              <a:rPr lang="en-US" sz="2000" dirty="0" smtClean="0"/>
              <a:t>3) Comparing Representations</a:t>
            </a:r>
          </a:p>
          <a:p>
            <a:pPr marL="514350" indent="-514350">
              <a:buNone/>
            </a:pP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proximity structure?</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Proximity structures represent (duh) proximity – for example observed proximity of phenomena given stimuli with certain aspects.</a:t>
            </a:r>
          </a:p>
          <a:p>
            <a:pPr>
              <a:buNone/>
            </a:pPr>
            <a:r>
              <a:rPr lang="en-US" dirty="0" smtClean="0"/>
              <a:t>The structure is often derived from data such as similarity/dissimilarity ratings or classification – ‘Each of these procedures gives rise to a proximity ordering of the form either </a:t>
            </a:r>
            <a:r>
              <a:rPr lang="en-US" i="1" dirty="0" err="1" smtClean="0"/>
              <a:t>b</a:t>
            </a:r>
            <a:r>
              <a:rPr lang="en-US" i="1" dirty="0" smtClean="0"/>
              <a:t> is closer to a than to </a:t>
            </a:r>
            <a:r>
              <a:rPr lang="en-US" i="1" dirty="0" err="1" smtClean="0"/>
              <a:t>c</a:t>
            </a:r>
            <a:r>
              <a:rPr lang="en-US" i="1" dirty="0" smtClean="0"/>
              <a:t> </a:t>
            </a:r>
            <a:r>
              <a:rPr lang="en-US" dirty="0" smtClean="0"/>
              <a:t>or </a:t>
            </a:r>
            <a:r>
              <a:rPr lang="en-US" i="1" dirty="0" smtClean="0"/>
              <a:t>the similarity of a to </a:t>
            </a:r>
            <a:r>
              <a:rPr lang="en-US" i="1" dirty="0" err="1" smtClean="0"/>
              <a:t>b</a:t>
            </a:r>
            <a:r>
              <a:rPr lang="en-US" i="1" dirty="0" smtClean="0"/>
              <a:t> exceeds that of </a:t>
            </a:r>
            <a:r>
              <a:rPr lang="en-US" i="1" dirty="0" err="1" smtClean="0"/>
              <a:t>c</a:t>
            </a:r>
            <a:r>
              <a:rPr lang="en-US" i="1" dirty="0" smtClean="0"/>
              <a:t> to </a:t>
            </a:r>
            <a:r>
              <a:rPr lang="en-US" i="1" dirty="0" err="1" smtClean="0"/>
              <a:t>d</a:t>
            </a:r>
            <a:r>
              <a:rPr lang="en-US" i="1" dirty="0" smtClean="0"/>
              <a:t>’.</a:t>
            </a:r>
          </a:p>
          <a:p>
            <a:pPr>
              <a:buNone/>
            </a:pPr>
            <a:endParaRPr lang="en-US" i="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geometric and set theoretic models differ?</a:t>
            </a:r>
            <a:endParaRPr lang="en-US" dirty="0"/>
          </a:p>
        </p:txBody>
      </p:sp>
      <p:sp>
        <p:nvSpPr>
          <p:cNvPr id="3" name="Content Placeholder 2"/>
          <p:cNvSpPr>
            <a:spLocks noGrp="1"/>
          </p:cNvSpPr>
          <p:nvPr>
            <p:ph sz="quarter" idx="1"/>
          </p:nvPr>
        </p:nvSpPr>
        <p:spPr/>
        <p:txBody>
          <a:bodyPr/>
          <a:lstStyle/>
          <a:p>
            <a:pPr>
              <a:buNone/>
            </a:pPr>
            <a:r>
              <a:rPr lang="en-US" dirty="0" smtClean="0"/>
              <a:t>Geometrical models of proximity structures attempt to define  a space (for example an </a:t>
            </a:r>
            <a:r>
              <a:rPr lang="en-US" dirty="0" err="1" smtClean="0"/>
              <a:t>n</a:t>
            </a:r>
            <a:r>
              <a:rPr lang="en-US" dirty="0" smtClean="0"/>
              <a:t>-dimensional Euclidean space, or Bennett’s spring) with a metric that imbeds data points in such a way as to represent the ‘difference’ between them.</a:t>
            </a:r>
          </a:p>
          <a:p>
            <a:pPr>
              <a:buNone/>
            </a:pPr>
            <a:endParaRPr lang="en-US" dirty="0" smtClean="0"/>
          </a:p>
          <a:p>
            <a:pPr>
              <a:buNone/>
            </a:pPr>
            <a:r>
              <a:rPr lang="en-US" dirty="0" smtClean="0"/>
              <a:t>Set theoretic models represent objects or data points as sets, and compare their proximity by comparing the items in the sets.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Structure</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There are three axioms that determine a proximity structure.</a:t>
            </a:r>
          </a:p>
          <a:p>
            <a:pPr>
              <a:buNone/>
            </a:pPr>
            <a:endParaRPr lang="en-US" dirty="0" smtClean="0"/>
          </a:p>
          <a:p>
            <a:pPr>
              <a:buNone/>
            </a:pPr>
            <a:r>
              <a:rPr lang="en-US" dirty="0" smtClean="0">
                <a:solidFill>
                  <a:srgbClr val="FF0000"/>
                </a:solidFill>
              </a:rPr>
              <a:t>Proximity Structure </a:t>
            </a:r>
            <a:r>
              <a:rPr lang="en-US" dirty="0" smtClean="0"/>
              <a:t>(Def 1,160) </a:t>
            </a:r>
          </a:p>
          <a:p>
            <a:pPr>
              <a:buNone/>
            </a:pPr>
            <a:r>
              <a:rPr lang="en-US" dirty="0" smtClean="0"/>
              <a:t>Given A and binary    on A </a:t>
            </a:r>
            <a:r>
              <a:rPr lang="en-US" dirty="0" err="1" smtClean="0"/>
              <a:t>x</a:t>
            </a:r>
            <a:r>
              <a:rPr lang="en-US" dirty="0" smtClean="0"/>
              <a:t> A, for any elements</a:t>
            </a:r>
          </a:p>
          <a:p>
            <a:pPr>
              <a:buNone/>
            </a:pPr>
            <a:r>
              <a:rPr lang="en-US" dirty="0" smtClean="0"/>
              <a:t>1) a is ‘closest’ to itself </a:t>
            </a:r>
          </a:p>
          <a:p>
            <a:pPr>
              <a:buNone/>
            </a:pPr>
            <a:r>
              <a:rPr lang="en-US" dirty="0" smtClean="0"/>
              <a:t>1) </a:t>
            </a:r>
            <a:r>
              <a:rPr lang="en-US" dirty="0" err="1" smtClean="0"/>
              <a:t>minimality</a:t>
            </a:r>
            <a:r>
              <a:rPr lang="en-US" dirty="0" smtClean="0"/>
              <a:t> (self-similarity is always the same)</a:t>
            </a:r>
          </a:p>
          <a:p>
            <a:pPr>
              <a:buNone/>
            </a:pPr>
            <a:r>
              <a:rPr lang="en-US" dirty="0" smtClean="0"/>
              <a:t>3) symmetry </a:t>
            </a:r>
          </a:p>
          <a:p>
            <a:pPr>
              <a:buNone/>
            </a:pPr>
            <a:r>
              <a:rPr lang="en-US" dirty="0" smtClean="0"/>
              <a:t>If the structure is ‘factorial’, each element is composed of </a:t>
            </a:r>
            <a:r>
              <a:rPr lang="en-US" dirty="0" err="1" smtClean="0"/>
              <a:t>n</a:t>
            </a:r>
            <a:r>
              <a:rPr lang="en-US" dirty="0" smtClean="0"/>
              <a:t> components from sets A</a:t>
            </a:r>
            <a:r>
              <a:rPr lang="en-US" baseline="-25000" dirty="0" smtClean="0"/>
              <a:t>i,</a:t>
            </a:r>
            <a:r>
              <a:rPr lang="en-US" dirty="0" smtClean="0"/>
              <a:t> </a:t>
            </a:r>
            <a:r>
              <a:rPr lang="en-US" dirty="0" err="1" smtClean="0"/>
              <a:t>i</a:t>
            </a:r>
            <a:r>
              <a:rPr lang="en-US" dirty="0" smtClean="0"/>
              <a:t> &lt; n+1.</a:t>
            </a:r>
            <a:endParaRPr lang="en-US" dirty="0"/>
          </a:p>
        </p:txBody>
      </p:sp>
      <p:pic>
        <p:nvPicPr>
          <p:cNvPr id="4" name="Picture 3" descr="Picture 4.png"/>
          <p:cNvPicPr>
            <a:picLocks noChangeAspect="1"/>
          </p:cNvPicPr>
          <p:nvPr/>
        </p:nvPicPr>
        <p:blipFill>
          <a:blip r:embed="rId3"/>
          <a:stretch>
            <a:fillRect/>
          </a:stretch>
        </p:blipFill>
        <p:spPr>
          <a:xfrm flipH="1">
            <a:off x="3280963" y="3054209"/>
            <a:ext cx="201657" cy="2630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‘Colors, faces, emotions, consumer products, and political parties’</a:t>
            </a:r>
          </a:p>
          <a:p>
            <a:pPr>
              <a:buNone/>
            </a:pPr>
            <a:endParaRPr lang="en-US" dirty="0" smtClean="0"/>
          </a:p>
          <a:p>
            <a:pPr>
              <a:buNone/>
            </a:pPr>
            <a:r>
              <a:rPr lang="en-US" dirty="0" smtClean="0"/>
              <a:t>A is the set of </a:t>
            </a:r>
            <a:r>
              <a:rPr lang="en-US" dirty="0" err="1" smtClean="0"/>
              <a:t>Munsell</a:t>
            </a:r>
            <a:r>
              <a:rPr lang="en-US" dirty="0" smtClean="0"/>
              <a:t> Color Space, A</a:t>
            </a:r>
            <a:r>
              <a:rPr lang="en-US" baseline="-25000" dirty="0" smtClean="0"/>
              <a:t>1</a:t>
            </a:r>
            <a:r>
              <a:rPr lang="en-US" dirty="0" smtClean="0"/>
              <a:t> = hue values, A</a:t>
            </a:r>
            <a:r>
              <a:rPr lang="en-US" baseline="-25000" dirty="0" smtClean="0"/>
              <a:t>2</a:t>
            </a:r>
            <a:r>
              <a:rPr lang="en-US" dirty="0" smtClean="0"/>
              <a:t> = saturation values, A</a:t>
            </a:r>
            <a:r>
              <a:rPr lang="en-US" baseline="-25000" dirty="0" smtClean="0"/>
              <a:t>3</a:t>
            </a:r>
            <a:r>
              <a:rPr lang="en-US" dirty="0" smtClean="0"/>
              <a:t> = brightness values.  And if</a:t>
            </a:r>
          </a:p>
          <a:p>
            <a:pPr>
              <a:buNone/>
            </a:pPr>
            <a:r>
              <a:rPr lang="en-US" dirty="0" smtClean="0"/>
              <a:t>a</a:t>
            </a:r>
            <a:r>
              <a:rPr lang="en-US" baseline="-25000" dirty="0" smtClean="0"/>
              <a:t>1</a:t>
            </a:r>
            <a:r>
              <a:rPr lang="en-US" dirty="0" smtClean="0"/>
              <a:t> = {purple, very saturated, dim}</a:t>
            </a:r>
          </a:p>
          <a:p>
            <a:pPr>
              <a:buNone/>
            </a:pPr>
            <a:r>
              <a:rPr lang="en-US" dirty="0" smtClean="0"/>
              <a:t>a</a:t>
            </a:r>
            <a:r>
              <a:rPr lang="en-US" baseline="-25000" dirty="0" smtClean="0"/>
              <a:t>2</a:t>
            </a:r>
            <a:r>
              <a:rPr lang="en-US" dirty="0" smtClean="0"/>
              <a:t> = {purple, very saturated, bright}</a:t>
            </a:r>
          </a:p>
          <a:p>
            <a:pPr>
              <a:buNone/>
            </a:pPr>
            <a:r>
              <a:rPr lang="en-US" dirty="0" smtClean="0"/>
              <a:t>a</a:t>
            </a:r>
            <a:r>
              <a:rPr lang="en-US" baseline="-25000" dirty="0" smtClean="0"/>
              <a:t>3</a:t>
            </a:r>
            <a:r>
              <a:rPr lang="en-US" dirty="0" smtClean="0"/>
              <a:t> = {yellow, unsaturated, dim}</a:t>
            </a:r>
          </a:p>
          <a:p>
            <a:pPr>
              <a:buNone/>
            </a:pPr>
            <a:endParaRPr lang="en-US" dirty="0" smtClean="0"/>
          </a:p>
          <a:p>
            <a:pPr>
              <a:buNone/>
            </a:pPr>
            <a:r>
              <a:rPr lang="en-US" dirty="0" smtClean="0"/>
              <a:t>then (a</a:t>
            </a:r>
            <a:r>
              <a:rPr lang="en-US" baseline="-25000" dirty="0" smtClean="0"/>
              <a:t>1</a:t>
            </a:r>
            <a:r>
              <a:rPr lang="en-US" dirty="0" smtClean="0"/>
              <a:t>,a</a:t>
            </a:r>
            <a:r>
              <a:rPr lang="en-US" baseline="-25000" dirty="0" smtClean="0"/>
              <a:t>3</a:t>
            </a:r>
            <a:r>
              <a:rPr lang="en-US" dirty="0" smtClean="0"/>
              <a:t>) &gt; (a</a:t>
            </a:r>
            <a:r>
              <a:rPr lang="en-US" baseline="-25000" dirty="0" smtClean="0"/>
              <a:t>1</a:t>
            </a:r>
            <a:r>
              <a:rPr lang="en-US" dirty="0" smtClean="0"/>
              <a:t>, a</a:t>
            </a:r>
            <a:r>
              <a:rPr lang="en-US" baseline="-25000" dirty="0" smtClean="0"/>
              <a:t>2</a:t>
            </a:r>
            <a:r>
              <a:rPr lang="en-US"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4627</TotalTime>
  <Words>3979</Words>
  <Application>Microsoft Macintosh PowerPoint</Application>
  <PresentationFormat>On-screen Show (4:3)</PresentationFormat>
  <Paragraphs>298</Paragraphs>
  <Slides>37</Slides>
  <Notes>17</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Equity</vt:lpstr>
      <vt:lpstr>Proximity, Color and Force Measurement</vt:lpstr>
      <vt:lpstr>Proximity Measurements</vt:lpstr>
      <vt:lpstr>Chapter Overview</vt:lpstr>
      <vt:lpstr>Cont.</vt:lpstr>
      <vt:lpstr>Cont.</vt:lpstr>
      <vt:lpstr>What is a proximity structure?</vt:lpstr>
      <vt:lpstr>How do geometric and set theoretic models differ?</vt:lpstr>
      <vt:lpstr>Proximity Structure</vt:lpstr>
      <vt:lpstr>Example:</vt:lpstr>
      <vt:lpstr>Metrics</vt:lpstr>
      <vt:lpstr>An Additive Metric!</vt:lpstr>
      <vt:lpstr>Ready for Representation?!</vt:lpstr>
      <vt:lpstr>Multidimensional Representations</vt:lpstr>
      <vt:lpstr>Power Metric!</vt:lpstr>
      <vt:lpstr>Decomposability</vt:lpstr>
      <vt:lpstr>Intradimensional Subtractivity</vt:lpstr>
      <vt:lpstr>Interdimensional Additivity</vt:lpstr>
      <vt:lpstr>Additive Difference Model/Metric</vt:lpstr>
      <vt:lpstr>Feature Representations</vt:lpstr>
      <vt:lpstr>Color and Force Measurement</vt:lpstr>
      <vt:lpstr>Chapter Overview</vt:lpstr>
      <vt:lpstr>Cont.</vt:lpstr>
      <vt:lpstr>Color and Force, a match made in ?</vt:lpstr>
      <vt:lpstr>Properties of Force and Color</vt:lpstr>
      <vt:lpstr>Cont.</vt:lpstr>
      <vt:lpstr>Cont.</vt:lpstr>
      <vt:lpstr>   Convex Cone</vt:lpstr>
      <vt:lpstr>Grassmann Structures</vt:lpstr>
      <vt:lpstr>Equilibrium Structures</vt:lpstr>
      <vt:lpstr>Force Equilibrium</vt:lpstr>
      <vt:lpstr>Other Aspects of Color</vt:lpstr>
      <vt:lpstr>Viewing Conditions and Focal Distributions</vt:lpstr>
      <vt:lpstr>Color Codes </vt:lpstr>
      <vt:lpstr>Using Dichromats to Understand Color</vt:lpstr>
      <vt:lpstr>Hering Primaries </vt:lpstr>
      <vt:lpstr>Slide 36</vt:lpstr>
      <vt:lpstr>It’s Over!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Proximity, Color and Force Measurement</dc:title>
  <dc:creator>Cailin O'Connor</dc:creator>
  <cp:lastModifiedBy>Cailin O'Connor</cp:lastModifiedBy>
  <cp:revision>28</cp:revision>
  <dcterms:created xsi:type="dcterms:W3CDTF">2011-05-10T19:15:06Z</dcterms:created>
  <dcterms:modified xsi:type="dcterms:W3CDTF">2011-05-10T19:15:22Z</dcterms:modified>
</cp:coreProperties>
</file>